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handoutMasterIdLst>
    <p:handoutMasterId r:id="rId62"/>
  </p:handoutMasterIdLst>
  <p:sldIdLst>
    <p:sldId id="261" r:id="rId2"/>
    <p:sldId id="313" r:id="rId3"/>
    <p:sldId id="262" r:id="rId4"/>
    <p:sldId id="263" r:id="rId5"/>
    <p:sldId id="272" r:id="rId6"/>
    <p:sldId id="264" r:id="rId7"/>
    <p:sldId id="267" r:id="rId8"/>
    <p:sldId id="268" r:id="rId9"/>
    <p:sldId id="269" r:id="rId10"/>
    <p:sldId id="270" r:id="rId11"/>
    <p:sldId id="294" r:id="rId12"/>
    <p:sldId id="285" r:id="rId13"/>
    <p:sldId id="289" r:id="rId14"/>
    <p:sldId id="288" r:id="rId15"/>
    <p:sldId id="290" r:id="rId16"/>
    <p:sldId id="287" r:id="rId17"/>
    <p:sldId id="273" r:id="rId18"/>
    <p:sldId id="291" r:id="rId19"/>
    <p:sldId id="292" r:id="rId20"/>
    <p:sldId id="295" r:id="rId21"/>
    <p:sldId id="315" r:id="rId22"/>
    <p:sldId id="274" r:id="rId23"/>
    <p:sldId id="296" r:id="rId24"/>
    <p:sldId id="297" r:id="rId25"/>
    <p:sldId id="298" r:id="rId26"/>
    <p:sldId id="299" r:id="rId27"/>
    <p:sldId id="300" r:id="rId28"/>
    <p:sldId id="275" r:id="rId29"/>
    <p:sldId id="303" r:id="rId30"/>
    <p:sldId id="302" r:id="rId31"/>
    <p:sldId id="304" r:id="rId32"/>
    <p:sldId id="305" r:id="rId33"/>
    <p:sldId id="306" r:id="rId34"/>
    <p:sldId id="307" r:id="rId35"/>
    <p:sldId id="308" r:id="rId36"/>
    <p:sldId id="322" r:id="rId37"/>
    <p:sldId id="323" r:id="rId38"/>
    <p:sldId id="316" r:id="rId39"/>
    <p:sldId id="309" r:id="rId40"/>
    <p:sldId id="276" r:id="rId41"/>
    <p:sldId id="277" r:id="rId42"/>
    <p:sldId id="310" r:id="rId43"/>
    <p:sldId id="317" r:id="rId44"/>
    <p:sldId id="320" r:id="rId45"/>
    <p:sldId id="311" r:id="rId46"/>
    <p:sldId id="312" r:id="rId47"/>
    <p:sldId id="318" r:id="rId48"/>
    <p:sldId id="319" r:id="rId49"/>
    <p:sldId id="280" r:id="rId50"/>
    <p:sldId id="281" r:id="rId51"/>
    <p:sldId id="282" r:id="rId52"/>
    <p:sldId id="278" r:id="rId53"/>
    <p:sldId id="279" r:id="rId54"/>
    <p:sldId id="271" r:id="rId55"/>
    <p:sldId id="283" r:id="rId56"/>
    <p:sldId id="284" r:id="rId57"/>
    <p:sldId id="286" r:id="rId58"/>
    <p:sldId id="324" r:id="rId59"/>
    <p:sldId id="293" r:id="rId60"/>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23" autoAdjust="0"/>
    <p:restoredTop sz="94660"/>
  </p:normalViewPr>
  <p:slideViewPr>
    <p:cSldViewPr snapToGrid="0">
      <p:cViewPr varScale="1">
        <p:scale>
          <a:sx n="127" d="100"/>
          <a:sy n="127" d="100"/>
        </p:scale>
        <p:origin x="328" y="19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1" d="100"/>
          <a:sy n="51" d="100"/>
        </p:scale>
        <p:origin x="-2720" y="-72"/>
      </p:cViewPr>
      <p:guideLst>
        <p:guide orient="horz" pos="2909"/>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1963"/>
          </a:xfrm>
          <a:prstGeom prst="rect">
            <a:avLst/>
          </a:prstGeom>
        </p:spPr>
        <p:txBody>
          <a:bodyPr vert="horz" lIns="91440" tIns="45720" rIns="91440" bIns="45720" rtlCol="0"/>
          <a:lstStyle>
            <a:lvl1pPr algn="r">
              <a:defRPr sz="1200"/>
            </a:lvl1pPr>
          </a:lstStyle>
          <a:p>
            <a:fld id="{E9839C9D-5BEA-4250-9DBE-B8BB82CA2161}" type="datetimeFigureOut">
              <a:rPr lang="en-US" smtClean="0"/>
              <a:t>7/19/26</a:t>
            </a:fld>
            <a:endParaRPr lang="en-US"/>
          </a:p>
        </p:txBody>
      </p:sp>
      <p:sp>
        <p:nvSpPr>
          <p:cNvPr id="4" name="Footer Placeholder 3"/>
          <p:cNvSpPr>
            <a:spLocks noGrp="1"/>
          </p:cNvSpPr>
          <p:nvPr>
            <p:ph type="ftr" sz="quarter" idx="2"/>
          </p:nvPr>
        </p:nvSpPr>
        <p:spPr>
          <a:xfrm>
            <a:off x="0" y="8772525"/>
            <a:ext cx="3038475" cy="46196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lIns="91440" tIns="45720" rIns="91440" bIns="45720" rtlCol="0" anchor="b"/>
          <a:lstStyle>
            <a:lvl1pPr algn="r">
              <a:defRPr sz="1200"/>
            </a:lvl1pPr>
          </a:lstStyle>
          <a:p>
            <a:fld id="{AB50850F-FC86-4081-8C0B-4DFA2C227C4B}" type="slidenum">
              <a:rPr lang="en-US" smtClean="0"/>
              <a:t>‹#›</a:t>
            </a:fld>
            <a:endParaRPr lang="en-US"/>
          </a:p>
        </p:txBody>
      </p:sp>
    </p:spTree>
    <p:extLst>
      <p:ext uri="{BB962C8B-B14F-4D97-AF65-F5344CB8AC3E}">
        <p14:creationId xmlns:p14="http://schemas.microsoft.com/office/powerpoint/2010/main" val="33473767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3408"/>
          </a:xfrm>
          <a:prstGeom prst="rect">
            <a:avLst/>
          </a:prstGeom>
        </p:spPr>
        <p:txBody>
          <a:bodyPr vert="horz" lIns="92830" tIns="46415" rIns="92830" bIns="46415" rtlCol="0"/>
          <a:lstStyle>
            <a:lvl1pPr algn="r">
              <a:defRPr sz="1200"/>
            </a:lvl1pPr>
          </a:lstStyle>
          <a:p>
            <a:fld id="{4153B932-09EF-4C89-8B47-D9B248A2FBBC}" type="datetimeFigureOut">
              <a:rPr lang="en-US" smtClean="0"/>
              <a:t>7/19/26</a:t>
            </a:fld>
            <a:endParaRPr lang="en-US"/>
          </a:p>
        </p:txBody>
      </p:sp>
      <p:sp>
        <p:nvSpPr>
          <p:cNvPr id="4" name="Slide Image Placeholder 3"/>
          <p:cNvSpPr>
            <a:spLocks noGrp="1" noRot="1" noChangeAspect="1"/>
          </p:cNvSpPr>
          <p:nvPr>
            <p:ph type="sldImg" idx="2"/>
          </p:nvPr>
        </p:nvSpPr>
        <p:spPr>
          <a:xfrm>
            <a:off x="733425" y="1154113"/>
            <a:ext cx="5543550" cy="3117850"/>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444861"/>
            <a:ext cx="5608320" cy="3636705"/>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9"/>
            <a:ext cx="3037840" cy="463407"/>
          </a:xfrm>
          <a:prstGeom prst="rect">
            <a:avLst/>
          </a:prstGeom>
        </p:spPr>
        <p:txBody>
          <a:bodyPr vert="horz" lIns="92830" tIns="46415" rIns="92830" bIns="46415" rtlCol="0" anchor="b"/>
          <a:lstStyle>
            <a:lvl1pPr algn="r">
              <a:defRPr sz="1200"/>
            </a:lvl1pPr>
          </a:lstStyle>
          <a:p>
            <a:fld id="{6156808A-49E0-4B1B-91D4-8740A3A12270}" type="slidenum">
              <a:rPr lang="en-US" smtClean="0"/>
              <a:t>‹#›</a:t>
            </a:fld>
            <a:endParaRPr lang="en-US"/>
          </a:p>
        </p:txBody>
      </p:sp>
    </p:spTree>
    <p:extLst>
      <p:ext uri="{BB962C8B-B14F-4D97-AF65-F5344CB8AC3E}">
        <p14:creationId xmlns:p14="http://schemas.microsoft.com/office/powerpoint/2010/main" val="18138120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6808A-49E0-4B1B-91D4-8740A3A12270}" type="slidenum">
              <a:rPr lang="en-US" smtClean="0"/>
              <a:t>57</a:t>
            </a:fld>
            <a:endParaRPr lang="en-US"/>
          </a:p>
        </p:txBody>
      </p:sp>
    </p:spTree>
    <p:extLst>
      <p:ext uri="{BB962C8B-B14F-4D97-AF65-F5344CB8AC3E}">
        <p14:creationId xmlns:p14="http://schemas.microsoft.com/office/powerpoint/2010/main" val="34121308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4C03A04-32E0-45BC-959A-7F6B453FD06F}" type="datetime1">
              <a:rPr lang="en-US" smtClean="0"/>
              <a:t>7/19/26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273AFF-68FC-4575-A8EA-5FA721A063CA}" type="slidenum">
              <a:rPr lang="en-US" smtClean="0"/>
              <a:t>‹#›</a:t>
            </a:fld>
            <a:endParaRPr lang="en-US"/>
          </a:p>
        </p:txBody>
      </p:sp>
    </p:spTree>
    <p:extLst>
      <p:ext uri="{BB962C8B-B14F-4D97-AF65-F5344CB8AC3E}">
        <p14:creationId xmlns:p14="http://schemas.microsoft.com/office/powerpoint/2010/main" val="3602781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56E6A9-BB62-4B5C-99C6-4D4BC6A7392A}" type="datetime1">
              <a:rPr lang="en-US" smtClean="0"/>
              <a:t>7/19/26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273AFF-68FC-4575-A8EA-5FA721A063CA}" type="slidenum">
              <a:rPr lang="en-US" smtClean="0"/>
              <a:t>‹#›</a:t>
            </a:fld>
            <a:endParaRPr lang="en-US"/>
          </a:p>
        </p:txBody>
      </p:sp>
    </p:spTree>
    <p:extLst>
      <p:ext uri="{BB962C8B-B14F-4D97-AF65-F5344CB8AC3E}">
        <p14:creationId xmlns:p14="http://schemas.microsoft.com/office/powerpoint/2010/main" val="2436274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32747E-E914-4640-8BEB-4D6CBA7BFE6C}" type="datetime1">
              <a:rPr lang="en-US" smtClean="0"/>
              <a:t>7/19/26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273AFF-68FC-4575-A8EA-5FA721A063CA}" type="slidenum">
              <a:rPr lang="en-US" smtClean="0"/>
              <a:t>‹#›</a:t>
            </a:fld>
            <a:endParaRPr lang="en-US"/>
          </a:p>
        </p:txBody>
      </p:sp>
    </p:spTree>
    <p:extLst>
      <p:ext uri="{BB962C8B-B14F-4D97-AF65-F5344CB8AC3E}">
        <p14:creationId xmlns:p14="http://schemas.microsoft.com/office/powerpoint/2010/main" val="1607201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FA157F-9BD7-4B8E-B1FD-5CD0EE2C3CF4}" type="datetime1">
              <a:rPr lang="en-US" smtClean="0"/>
              <a:t>7/19/26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273AFF-68FC-4575-A8EA-5FA721A063CA}" type="slidenum">
              <a:rPr lang="en-US" smtClean="0"/>
              <a:t>‹#›</a:t>
            </a:fld>
            <a:endParaRPr lang="en-US"/>
          </a:p>
        </p:txBody>
      </p:sp>
    </p:spTree>
    <p:extLst>
      <p:ext uri="{BB962C8B-B14F-4D97-AF65-F5344CB8AC3E}">
        <p14:creationId xmlns:p14="http://schemas.microsoft.com/office/powerpoint/2010/main" val="1431350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BE8363-29D8-4EF1-9911-15401A014821}" type="datetime1">
              <a:rPr lang="en-US" smtClean="0"/>
              <a:t>7/19/26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273AFF-68FC-4575-A8EA-5FA721A063CA}" type="slidenum">
              <a:rPr lang="en-US" smtClean="0"/>
              <a:t>‹#›</a:t>
            </a:fld>
            <a:endParaRPr lang="en-US"/>
          </a:p>
        </p:txBody>
      </p:sp>
    </p:spTree>
    <p:extLst>
      <p:ext uri="{BB962C8B-B14F-4D97-AF65-F5344CB8AC3E}">
        <p14:creationId xmlns:p14="http://schemas.microsoft.com/office/powerpoint/2010/main" val="2805752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C5AC7C-0932-49A9-AF60-561153078043}" type="datetime1">
              <a:rPr lang="en-US" smtClean="0"/>
              <a:t>7/19/26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273AFF-68FC-4575-A8EA-5FA721A063CA}" type="slidenum">
              <a:rPr lang="en-US" smtClean="0"/>
              <a:t>‹#›</a:t>
            </a:fld>
            <a:endParaRPr lang="en-US"/>
          </a:p>
        </p:txBody>
      </p:sp>
    </p:spTree>
    <p:extLst>
      <p:ext uri="{BB962C8B-B14F-4D97-AF65-F5344CB8AC3E}">
        <p14:creationId xmlns:p14="http://schemas.microsoft.com/office/powerpoint/2010/main" val="3201567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B3E5866-CAD9-40C5-B2DF-78D3602E0279}" type="datetime1">
              <a:rPr lang="en-US" smtClean="0"/>
              <a:t>7/19/26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273AFF-68FC-4575-A8EA-5FA721A063CA}" type="slidenum">
              <a:rPr lang="en-US" smtClean="0"/>
              <a:t>‹#›</a:t>
            </a:fld>
            <a:endParaRPr lang="en-US"/>
          </a:p>
        </p:txBody>
      </p:sp>
    </p:spTree>
    <p:extLst>
      <p:ext uri="{BB962C8B-B14F-4D97-AF65-F5344CB8AC3E}">
        <p14:creationId xmlns:p14="http://schemas.microsoft.com/office/powerpoint/2010/main" val="1467435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0BBAE0D-6EE5-4AFA-BA07-D30C98513F01}" type="datetime1">
              <a:rPr lang="en-US" smtClean="0"/>
              <a:t>7/19/26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273AFF-68FC-4575-A8EA-5FA721A063CA}" type="slidenum">
              <a:rPr lang="en-US" smtClean="0"/>
              <a:t>‹#›</a:t>
            </a:fld>
            <a:endParaRPr lang="en-US"/>
          </a:p>
        </p:txBody>
      </p:sp>
    </p:spTree>
    <p:extLst>
      <p:ext uri="{BB962C8B-B14F-4D97-AF65-F5344CB8AC3E}">
        <p14:creationId xmlns:p14="http://schemas.microsoft.com/office/powerpoint/2010/main" val="3519087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998C74-F7B5-49BE-B3F6-C24A94B17709}" type="datetime1">
              <a:rPr lang="en-US" smtClean="0"/>
              <a:t>7/19/26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273AFF-68FC-4575-A8EA-5FA721A063CA}" type="slidenum">
              <a:rPr lang="en-US" smtClean="0"/>
              <a:t>‹#›</a:t>
            </a:fld>
            <a:endParaRPr lang="en-US"/>
          </a:p>
        </p:txBody>
      </p:sp>
    </p:spTree>
    <p:extLst>
      <p:ext uri="{BB962C8B-B14F-4D97-AF65-F5344CB8AC3E}">
        <p14:creationId xmlns:p14="http://schemas.microsoft.com/office/powerpoint/2010/main" val="3204577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F5AA88B-11EF-4E1C-8704-904309FF44AA}" type="datetime1">
              <a:rPr lang="en-US" smtClean="0"/>
              <a:t>7/19/26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273AFF-68FC-4575-A8EA-5FA721A063CA}" type="slidenum">
              <a:rPr lang="en-US" smtClean="0"/>
              <a:t>‹#›</a:t>
            </a:fld>
            <a:endParaRPr lang="en-US"/>
          </a:p>
        </p:txBody>
      </p:sp>
    </p:spTree>
    <p:extLst>
      <p:ext uri="{BB962C8B-B14F-4D97-AF65-F5344CB8AC3E}">
        <p14:creationId xmlns:p14="http://schemas.microsoft.com/office/powerpoint/2010/main" val="3230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8636AAA-AAC3-4CCA-8AB1-EFACD2FC08AE}" type="datetime1">
              <a:rPr lang="en-US" smtClean="0"/>
              <a:t>7/19/26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273AFF-68FC-4575-A8EA-5FA721A063CA}" type="slidenum">
              <a:rPr lang="en-US" smtClean="0"/>
              <a:t>‹#›</a:t>
            </a:fld>
            <a:endParaRPr lang="en-US"/>
          </a:p>
        </p:txBody>
      </p:sp>
    </p:spTree>
    <p:extLst>
      <p:ext uri="{BB962C8B-B14F-4D97-AF65-F5344CB8AC3E}">
        <p14:creationId xmlns:p14="http://schemas.microsoft.com/office/powerpoint/2010/main" val="199672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B0D9E4-E65B-4FA9-8E9E-F2E9B3594E56}" type="datetime1">
              <a:rPr lang="en-US" smtClean="0"/>
              <a:t>7/19/26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273AFF-68FC-4575-A8EA-5FA721A063CA}" type="slidenum">
              <a:rPr lang="en-US" smtClean="0"/>
              <a:t>‹#›</a:t>
            </a:fld>
            <a:endParaRPr lang="en-US"/>
          </a:p>
        </p:txBody>
      </p:sp>
    </p:spTree>
    <p:extLst>
      <p:ext uri="{BB962C8B-B14F-4D97-AF65-F5344CB8AC3E}">
        <p14:creationId xmlns:p14="http://schemas.microsoft.com/office/powerpoint/2010/main" val="11829571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799564" y="-535117"/>
            <a:ext cx="8473225" cy="45719"/>
          </a:xfrm>
        </p:spPr>
        <p:txBody>
          <a:bodyPr>
            <a:normAutofit fontScale="90000"/>
          </a:bodyPr>
          <a:lstStyle/>
          <a:p>
            <a:endParaRPr lang="en-US" dirty="0"/>
          </a:p>
        </p:txBody>
      </p:sp>
      <p:sp>
        <p:nvSpPr>
          <p:cNvPr id="3" name="Content Placeholder 2"/>
          <p:cNvSpPr>
            <a:spLocks noGrp="1"/>
          </p:cNvSpPr>
          <p:nvPr>
            <p:ph idx="1"/>
          </p:nvPr>
        </p:nvSpPr>
        <p:spPr>
          <a:xfrm>
            <a:off x="128787" y="373488"/>
            <a:ext cx="11681139" cy="6484512"/>
          </a:xfrm>
        </p:spPr>
        <p:txBody>
          <a:bodyPr>
            <a:normAutofit fontScale="55000" lnSpcReduction="20000"/>
          </a:bodyPr>
          <a:lstStyle/>
          <a:p>
            <a:pPr marL="0" indent="0" algn="just">
              <a:buNone/>
            </a:pPr>
            <a:r>
              <a:rPr lang="en-US" dirty="0"/>
              <a:t>	</a:t>
            </a:r>
            <a:r>
              <a:rPr lang="en-US" sz="4000" dirty="0">
                <a:latin typeface="Arial Black" panose="020B0A04020102020204" pitchFamily="34" charset="0"/>
              </a:rPr>
              <a:t>	 	</a:t>
            </a:r>
          </a:p>
          <a:p>
            <a:pPr marL="0" indent="0" algn="just">
              <a:buNone/>
            </a:pPr>
            <a:r>
              <a:rPr lang="en-US" sz="4000" b="1" dirty="0">
                <a:latin typeface="Arial Black" panose="020B0A04020102020204" pitchFamily="34" charset="0"/>
              </a:rPr>
              <a:t>			</a:t>
            </a:r>
            <a:r>
              <a:rPr lang="en-US" sz="4600" b="1" dirty="0">
                <a:latin typeface="Arial Black" panose="020B0A04020102020204" pitchFamily="34" charset="0"/>
              </a:rPr>
              <a:t>20</a:t>
            </a:r>
            <a:r>
              <a:rPr lang="en-US" sz="4600" dirty="0">
                <a:latin typeface="Arial Black" panose="020B0A04020102020204" pitchFamily="34" charset="0"/>
              </a:rPr>
              <a:t>26 HEALTH WEEK LECTURE</a:t>
            </a:r>
          </a:p>
          <a:p>
            <a:pPr marL="0" indent="0" algn="just">
              <a:buNone/>
            </a:pPr>
            <a:r>
              <a:rPr lang="en-US" b="1" dirty="0">
                <a:latin typeface="Arial Black" panose="020B0A04020102020204" pitchFamily="34" charset="0"/>
              </a:rPr>
              <a:t>					</a:t>
            </a:r>
          </a:p>
          <a:p>
            <a:pPr marL="0" indent="0" algn="just">
              <a:buNone/>
            </a:pPr>
            <a:r>
              <a:rPr lang="en-US" b="1" dirty="0">
                <a:latin typeface="Arial Black" panose="020B0A04020102020204" pitchFamily="34" charset="0"/>
              </a:rPr>
              <a:t>					</a:t>
            </a:r>
            <a:r>
              <a:rPr lang="en-US" sz="3200" b="1" dirty="0">
                <a:latin typeface="Arial Black" panose="020B0A04020102020204" pitchFamily="34" charset="0"/>
              </a:rPr>
              <a:t>BY</a:t>
            </a:r>
          </a:p>
          <a:p>
            <a:pPr marL="0" indent="0" algn="just">
              <a:buNone/>
            </a:pPr>
            <a:endParaRPr lang="en-US" dirty="0">
              <a:latin typeface="Arial Black" panose="020B0A04020102020204" pitchFamily="34" charset="0"/>
            </a:endParaRPr>
          </a:p>
          <a:p>
            <a:pPr marL="0" indent="0" algn="just">
              <a:buNone/>
            </a:pPr>
            <a:r>
              <a:rPr lang="de-DE" b="1" dirty="0">
                <a:latin typeface="Arial Black" panose="020B0A04020102020204" pitchFamily="34" charset="0"/>
              </a:rPr>
              <a:t>			 </a:t>
            </a:r>
          </a:p>
          <a:p>
            <a:pPr marL="0" indent="0" algn="just">
              <a:buNone/>
            </a:pPr>
            <a:r>
              <a:rPr lang="de-DE" b="1" dirty="0">
                <a:latin typeface="Arial Black" panose="020B0A04020102020204" pitchFamily="34" charset="0"/>
              </a:rPr>
              <a:t>			</a:t>
            </a:r>
            <a:r>
              <a:rPr lang="de-DE" sz="4400" b="1" dirty="0">
                <a:latin typeface="Arial Black" panose="020B0A04020102020204" pitchFamily="34" charset="0"/>
              </a:rPr>
              <a:t>Dr O. S. ADEKANYE </a:t>
            </a:r>
            <a:r>
              <a:rPr lang="de-DE" sz="3600" b="1" dirty="0">
                <a:latin typeface="Arial Black" panose="020B0A04020102020204" pitchFamily="34" charset="0"/>
              </a:rPr>
              <a:t>(</a:t>
            </a:r>
            <a:r>
              <a:rPr lang="de-DE" sz="3600" b="1" dirty="0"/>
              <a:t>MB.Ch.B, FWACP (FM), JP</a:t>
            </a:r>
            <a:r>
              <a:rPr lang="de-DE" sz="3600" b="1" dirty="0">
                <a:latin typeface="Arial Black" panose="020B0A04020102020204" pitchFamily="34" charset="0"/>
              </a:rPr>
              <a:t>)</a:t>
            </a:r>
            <a:endParaRPr lang="en-US" sz="3600" b="1" dirty="0">
              <a:latin typeface="Arial Black" panose="020B0A04020102020204" pitchFamily="34" charset="0"/>
            </a:endParaRPr>
          </a:p>
          <a:p>
            <a:pPr marL="0" indent="0" algn="just">
              <a:buNone/>
            </a:pPr>
            <a:endParaRPr lang="de-DE" b="1" dirty="0">
              <a:latin typeface="Arial Black" panose="020B0A04020102020204" pitchFamily="34" charset="0"/>
            </a:endParaRPr>
          </a:p>
          <a:p>
            <a:pPr marL="0" indent="0" algn="just">
              <a:buNone/>
            </a:pPr>
            <a:r>
              <a:rPr lang="de-DE" b="1" dirty="0">
                <a:latin typeface="Arial Black" panose="020B0A04020102020204" pitchFamily="34" charset="0"/>
              </a:rPr>
              <a:t> 		</a:t>
            </a:r>
            <a:endParaRPr lang="en-US" b="1" dirty="0">
              <a:latin typeface="Arial Black" panose="020B0A04020102020204" pitchFamily="34" charset="0"/>
            </a:endParaRPr>
          </a:p>
          <a:p>
            <a:pPr marL="0" indent="0" algn="just">
              <a:buNone/>
            </a:pPr>
            <a:endParaRPr lang="en-US" b="1" dirty="0">
              <a:latin typeface="Arial Black" panose="020B0A04020102020204" pitchFamily="34" charset="0"/>
            </a:endParaRPr>
          </a:p>
          <a:p>
            <a:pPr marL="0" indent="0" algn="just">
              <a:lnSpc>
                <a:spcPct val="160000"/>
              </a:lnSpc>
              <a:buNone/>
            </a:pPr>
            <a:r>
              <a:rPr lang="en-US" b="1" dirty="0">
                <a:latin typeface="Arial Black" panose="020B0A04020102020204" pitchFamily="34" charset="0"/>
              </a:rPr>
              <a:t>	</a:t>
            </a:r>
            <a:r>
              <a:rPr lang="en-US" sz="3800" b="1" dirty="0">
                <a:latin typeface="Arial Black" panose="020B0A04020102020204" pitchFamily="34" charset="0"/>
              </a:rPr>
              <a:t>	</a:t>
            </a:r>
            <a:r>
              <a:rPr lang="en-US" sz="4400" b="1" dirty="0">
                <a:latin typeface="Arial Black" panose="020B0A04020102020204" pitchFamily="34" charset="0"/>
              </a:rPr>
              <a:t>LIFESTYLE MEDICINE: LIVING GOD’S DREAM FOR 						OUR HEALTH</a:t>
            </a:r>
          </a:p>
          <a:p>
            <a:pPr marL="0" indent="0" algn="just">
              <a:buNone/>
            </a:pPr>
            <a:r>
              <a:rPr lang="en-US" b="1" dirty="0">
                <a:latin typeface="Arial Black" panose="020B0A04020102020204" pitchFamily="34" charset="0"/>
              </a:rPr>
              <a:t>		</a:t>
            </a:r>
          </a:p>
          <a:p>
            <a:pPr marL="0" indent="0" algn="just">
              <a:buNone/>
            </a:pPr>
            <a:endParaRPr lang="en-US" b="1" dirty="0">
              <a:latin typeface="Arial Black" panose="020B0A04020102020204" pitchFamily="34" charset="0"/>
            </a:endParaRPr>
          </a:p>
          <a:p>
            <a:pPr marL="0" indent="0" algn="just">
              <a:buNone/>
            </a:pPr>
            <a:endParaRPr lang="en-US" b="1" dirty="0">
              <a:latin typeface="Arial Black" panose="020B0A04020102020204" pitchFamily="34" charset="0"/>
            </a:endParaRPr>
          </a:p>
          <a:p>
            <a:pPr marL="0" indent="0" algn="just">
              <a:buNone/>
            </a:pPr>
            <a:endParaRPr lang="en-US" b="1" dirty="0">
              <a:latin typeface="Arial Black" panose="020B0A04020102020204" pitchFamily="34" charset="0"/>
            </a:endParaRPr>
          </a:p>
          <a:p>
            <a:pPr marL="0" indent="0" algn="just">
              <a:buNone/>
            </a:pPr>
            <a:r>
              <a:rPr lang="en-US" b="1" dirty="0">
                <a:latin typeface="Arial Black" panose="020B0A04020102020204" pitchFamily="34" charset="0"/>
              </a:rPr>
              <a:t>					</a:t>
            </a:r>
            <a:r>
              <a:rPr lang="en-US" sz="5100" b="1" dirty="0">
                <a:latin typeface="Arial Black" panose="020B0A04020102020204" pitchFamily="34" charset="0"/>
              </a:rPr>
              <a:t>APRIL, 20</a:t>
            </a:r>
            <a:r>
              <a:rPr lang="en-US" sz="5100" dirty="0">
                <a:latin typeface="Arial Black" panose="020B0A04020102020204" pitchFamily="34" charset="0"/>
              </a:rPr>
              <a:t>26 </a:t>
            </a:r>
            <a:r>
              <a:rPr lang="en-US" b="1" dirty="0">
                <a:latin typeface="Arial Black" panose="020B0A04020102020204" pitchFamily="34" charset="0"/>
              </a:rPr>
              <a:t>		</a:t>
            </a:r>
            <a:endParaRPr lang="en-US" dirty="0"/>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788" y="154547"/>
            <a:ext cx="1635618" cy="1777284"/>
          </a:xfrm>
          <a:prstGeom prst="rect">
            <a:avLst/>
          </a:prstGeom>
        </p:spPr>
      </p:pic>
      <p:sp>
        <p:nvSpPr>
          <p:cNvPr id="7" name="Slide Number Placeholder 6"/>
          <p:cNvSpPr>
            <a:spLocks noGrp="1"/>
          </p:cNvSpPr>
          <p:nvPr>
            <p:ph type="sldNum" sz="quarter" idx="12"/>
          </p:nvPr>
        </p:nvSpPr>
        <p:spPr/>
        <p:txBody>
          <a:bodyPr/>
          <a:lstStyle/>
          <a:p>
            <a:fld id="{67273AFF-68FC-4575-A8EA-5FA721A063CA}" type="slidenum">
              <a:rPr lang="en-US" smtClean="0"/>
              <a:t>1</a:t>
            </a:fld>
            <a:endParaRPr lang="en-US"/>
          </a:p>
        </p:txBody>
      </p:sp>
    </p:spTree>
    <p:extLst>
      <p:ext uri="{BB962C8B-B14F-4D97-AF65-F5344CB8AC3E}">
        <p14:creationId xmlns:p14="http://schemas.microsoft.com/office/powerpoint/2010/main" val="6230512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88" y="90152"/>
            <a:ext cx="10515600" cy="656822"/>
          </a:xfrm>
        </p:spPr>
        <p:txBody>
          <a:bodyPr>
            <a:normAutofit fontScale="90000"/>
          </a:bodyPr>
          <a:lstStyle/>
          <a:p>
            <a:br>
              <a:rPr lang="en-US" b="1" dirty="0"/>
            </a:br>
            <a:r>
              <a:rPr lang="en-US" sz="4000" b="1" dirty="0">
                <a:latin typeface="Arial Black" panose="020B0A04020102020204" pitchFamily="34" charset="0"/>
              </a:rPr>
              <a:t>Understanding the DREAMS Framework</a:t>
            </a:r>
            <a:br>
              <a:rPr lang="en-US" b="1" dirty="0"/>
            </a:br>
            <a:endParaRPr lang="en-US" dirty="0"/>
          </a:p>
        </p:txBody>
      </p:sp>
      <p:sp>
        <p:nvSpPr>
          <p:cNvPr id="3" name="Content Placeholder 2"/>
          <p:cNvSpPr>
            <a:spLocks noGrp="1"/>
          </p:cNvSpPr>
          <p:nvPr>
            <p:ph idx="1"/>
          </p:nvPr>
        </p:nvSpPr>
        <p:spPr>
          <a:xfrm>
            <a:off x="116982" y="837126"/>
            <a:ext cx="11499761" cy="5924282"/>
          </a:xfrm>
        </p:spPr>
        <p:txBody>
          <a:bodyPr>
            <a:normAutofit fontScale="92500" lnSpcReduction="10000"/>
          </a:bodyPr>
          <a:lstStyle/>
          <a:p>
            <a:pPr marL="0" indent="0">
              <a:buNone/>
            </a:pPr>
            <a:r>
              <a:rPr lang="en-US" sz="4300" dirty="0">
                <a:latin typeface="+mj-lt"/>
              </a:rPr>
              <a:t>Diet/Nutrition</a:t>
            </a:r>
          </a:p>
          <a:p>
            <a:pPr algn="just">
              <a:lnSpc>
                <a:spcPct val="150000"/>
              </a:lnSpc>
            </a:pPr>
            <a:r>
              <a:rPr lang="en-US" sz="3000" dirty="0">
                <a:latin typeface="Arial Black" panose="020B0A04020102020204" pitchFamily="34" charset="0"/>
              </a:rPr>
              <a:t>Food is both a physical necessity and a spiritual symbol. Jesus Himself declared, </a:t>
            </a:r>
            <a:r>
              <a:rPr lang="en-US" sz="3500" i="1" dirty="0">
                <a:latin typeface="+mj-lt"/>
              </a:rPr>
              <a:t>“I am the bread of life”</a:t>
            </a:r>
            <a:r>
              <a:rPr lang="en-US" sz="3500" dirty="0">
                <a:latin typeface="+mj-lt"/>
              </a:rPr>
              <a:t> </a:t>
            </a:r>
            <a:r>
              <a:rPr lang="en-US" sz="3000" dirty="0">
                <a:latin typeface="Arial Black" panose="020B0A04020102020204" pitchFamily="34" charset="0"/>
              </a:rPr>
              <a:t>(John 6:35)</a:t>
            </a:r>
          </a:p>
          <a:p>
            <a:pPr algn="just">
              <a:lnSpc>
                <a:spcPct val="150000"/>
              </a:lnSpc>
            </a:pPr>
            <a:r>
              <a:rPr lang="en-US" sz="3000" dirty="0">
                <a:latin typeface="Arial Black" panose="020B0A04020102020204" pitchFamily="34" charset="0"/>
              </a:rPr>
              <a:t>When we eat nourishing foods such as fruits, vegetables, whole grains, nuts, and legumes, we fuel our bodies to serve God and others. But when we consume too much processed food, sugar, and unhealthy fats, we weaken our temples. </a:t>
            </a:r>
          </a:p>
          <a:p>
            <a:pPr algn="just">
              <a:lnSpc>
                <a:spcPct val="150000"/>
              </a:lnSpc>
            </a:pPr>
            <a:r>
              <a:rPr lang="en-US" sz="3000" dirty="0">
                <a:latin typeface="Arial Black" panose="020B0A04020102020204" pitchFamily="34" charset="0"/>
              </a:rPr>
              <a:t>A balanced diet is a form of gratitude and stewardship</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21273" y="5190186"/>
            <a:ext cx="2970727" cy="1004552"/>
          </a:xfrm>
          <a:prstGeom prst="rect">
            <a:avLst/>
          </a:prstGeom>
        </p:spPr>
      </p:pic>
      <p:sp>
        <p:nvSpPr>
          <p:cNvPr id="6" name="Slide Number Placeholder 5"/>
          <p:cNvSpPr>
            <a:spLocks noGrp="1"/>
          </p:cNvSpPr>
          <p:nvPr>
            <p:ph type="sldNum" sz="quarter" idx="12"/>
          </p:nvPr>
        </p:nvSpPr>
        <p:spPr/>
        <p:txBody>
          <a:bodyPr/>
          <a:lstStyle/>
          <a:p>
            <a:fld id="{67273AFF-68FC-4575-A8EA-5FA721A063CA}" type="slidenum">
              <a:rPr lang="en-US" smtClean="0"/>
              <a:t>10</a:t>
            </a:fld>
            <a:endParaRPr lang="en-US"/>
          </a:p>
        </p:txBody>
      </p:sp>
    </p:spTree>
    <p:extLst>
      <p:ext uri="{BB962C8B-B14F-4D97-AF65-F5344CB8AC3E}">
        <p14:creationId xmlns:p14="http://schemas.microsoft.com/office/powerpoint/2010/main" val="3015904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12192000" cy="862885"/>
          </a:xfrm>
        </p:spPr>
        <p:txBody>
          <a:bodyPr>
            <a:normAutofit fontScale="90000"/>
          </a:bodyPr>
          <a:lstStyle/>
          <a:p>
            <a:r>
              <a:rPr lang="en-US" sz="3200" b="1" dirty="0">
                <a:latin typeface="Arial Black" panose="020B0A04020102020204" pitchFamily="34" charset="0"/>
              </a:rPr>
              <a:t>HEALTHY EATING: A practical guide for everyday 									living</a:t>
            </a:r>
          </a:p>
        </p:txBody>
      </p:sp>
      <p:sp>
        <p:nvSpPr>
          <p:cNvPr id="3" name="Content Placeholder 2"/>
          <p:cNvSpPr>
            <a:spLocks noGrp="1"/>
          </p:cNvSpPr>
          <p:nvPr>
            <p:ph idx="1"/>
          </p:nvPr>
        </p:nvSpPr>
        <p:spPr>
          <a:xfrm>
            <a:off x="258650" y="1378040"/>
            <a:ext cx="11095150" cy="5479960"/>
          </a:xfrm>
        </p:spPr>
        <p:txBody>
          <a:bodyPr>
            <a:normAutofit/>
          </a:bodyPr>
          <a:lstStyle/>
          <a:p>
            <a:pPr>
              <a:lnSpc>
                <a:spcPct val="150000"/>
              </a:lnSpc>
            </a:pPr>
            <a:r>
              <a:rPr lang="en-US" dirty="0">
                <a:latin typeface="Arial Black" panose="020B0A04020102020204" pitchFamily="34" charset="0"/>
              </a:rPr>
              <a:t>Food is one of the greatest gifts God has given us.</a:t>
            </a:r>
          </a:p>
          <a:p>
            <a:pPr>
              <a:lnSpc>
                <a:spcPct val="150000"/>
              </a:lnSpc>
            </a:pPr>
            <a:r>
              <a:rPr lang="en-US" dirty="0">
                <a:latin typeface="Arial Black" panose="020B0A04020102020204" pitchFamily="34" charset="0"/>
              </a:rPr>
              <a:t> It nourishes our bodies, gives us energy to work and serve, and brings families and communities together. </a:t>
            </a:r>
          </a:p>
          <a:p>
            <a:pPr>
              <a:lnSpc>
                <a:spcPct val="150000"/>
              </a:lnSpc>
            </a:pPr>
            <a:r>
              <a:rPr lang="en-US" dirty="0">
                <a:latin typeface="Arial Black" panose="020B0A04020102020204" pitchFamily="34" charset="0"/>
              </a:rPr>
              <a:t>However, the way we eat can either promote health and long life or contribute to illness and early death</a:t>
            </a:r>
          </a:p>
          <a:p>
            <a:pPr>
              <a:lnSpc>
                <a:spcPct val="150000"/>
              </a:lnSpc>
            </a:pPr>
            <a:r>
              <a:rPr lang="en-US" dirty="0">
                <a:latin typeface="Arial Black" panose="020B0A04020102020204" pitchFamily="34" charset="0"/>
              </a:rPr>
              <a:t>A balanced diet simply means eating the right types of food, in the right amounts, and at the right times</a:t>
            </a:r>
            <a:r>
              <a:rPr lang="en-US" dirty="0"/>
              <a:t>. </a:t>
            </a:r>
          </a:p>
        </p:txBody>
      </p:sp>
      <p:sp>
        <p:nvSpPr>
          <p:cNvPr id="4" name="Slide Number Placeholder 3"/>
          <p:cNvSpPr>
            <a:spLocks noGrp="1"/>
          </p:cNvSpPr>
          <p:nvPr>
            <p:ph type="sldNum" sz="quarter" idx="12"/>
          </p:nvPr>
        </p:nvSpPr>
        <p:spPr/>
        <p:txBody>
          <a:bodyPr/>
          <a:lstStyle/>
          <a:p>
            <a:fld id="{67273AFF-68FC-4575-A8EA-5FA721A063CA}" type="slidenum">
              <a:rPr lang="en-US" smtClean="0"/>
              <a:t>11</a:t>
            </a:fld>
            <a:endParaRPr lang="en-US"/>
          </a:p>
        </p:txBody>
      </p:sp>
    </p:spTree>
    <p:extLst>
      <p:ext uri="{BB962C8B-B14F-4D97-AF65-F5344CB8AC3E}">
        <p14:creationId xmlns:p14="http://schemas.microsoft.com/office/powerpoint/2010/main" val="2798511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553792"/>
          </a:xfrm>
        </p:spPr>
        <p:txBody>
          <a:bodyPr>
            <a:normAutofit/>
          </a:bodyPr>
          <a:lstStyle/>
          <a:p>
            <a:r>
              <a:rPr lang="en-US" sz="3200" b="1" dirty="0">
                <a:latin typeface="Arial Black" panose="020B0A04020102020204" pitchFamily="34" charset="0"/>
              </a:rPr>
              <a:t>          Why Healthy Eating Matters</a:t>
            </a:r>
          </a:p>
        </p:txBody>
      </p:sp>
      <p:sp>
        <p:nvSpPr>
          <p:cNvPr id="3" name="Content Placeholder 2"/>
          <p:cNvSpPr>
            <a:spLocks noGrp="1"/>
          </p:cNvSpPr>
          <p:nvPr>
            <p:ph idx="1"/>
          </p:nvPr>
        </p:nvSpPr>
        <p:spPr>
          <a:xfrm>
            <a:off x="334851" y="553794"/>
            <a:ext cx="11018949" cy="6304206"/>
          </a:xfrm>
        </p:spPr>
        <p:txBody>
          <a:bodyPr>
            <a:normAutofit/>
          </a:bodyPr>
          <a:lstStyle/>
          <a:p>
            <a:pPr marL="0" indent="0" algn="just">
              <a:buNone/>
            </a:pPr>
            <a:r>
              <a:rPr lang="en-US" dirty="0">
                <a:latin typeface="+mj-lt"/>
                <a:cs typeface="Arial" panose="020B0604020202020204" pitchFamily="34" charset="0"/>
              </a:rPr>
              <a:t>Healthy eating is  a powerful tool for body energy, building </a:t>
            </a:r>
            <a:r>
              <a:rPr lang="en-US" dirty="0" err="1">
                <a:latin typeface="+mj-lt"/>
                <a:cs typeface="Arial" panose="020B0604020202020204" pitchFamily="34" charset="0"/>
              </a:rPr>
              <a:t>block,disease</a:t>
            </a:r>
            <a:r>
              <a:rPr lang="en-US" dirty="0">
                <a:latin typeface="+mj-lt"/>
                <a:cs typeface="Arial" panose="020B0604020202020204" pitchFamily="34" charset="0"/>
              </a:rPr>
              <a:t> prevention and treatment. It is not about following a rigid “diet plan” but about developing a lifestyle that supports healthy living. Without good nutrition, people often experience:</a:t>
            </a:r>
          </a:p>
          <a:p>
            <a:pPr lvl="0" algn="just">
              <a:lnSpc>
                <a:spcPct val="150000"/>
              </a:lnSpc>
            </a:pPr>
            <a:r>
              <a:rPr lang="en-US" dirty="0">
                <a:latin typeface="Arial Black" pitchFamily="34" charset="0"/>
              </a:rPr>
              <a:t>Tiredness and lack of energy</a:t>
            </a:r>
          </a:p>
          <a:p>
            <a:pPr lvl="0" algn="just">
              <a:lnSpc>
                <a:spcPct val="150000"/>
              </a:lnSpc>
            </a:pPr>
            <a:r>
              <a:rPr lang="en-US" dirty="0">
                <a:latin typeface="Arial Black" pitchFamily="34" charset="0"/>
              </a:rPr>
              <a:t>Frequent infections</a:t>
            </a:r>
          </a:p>
          <a:p>
            <a:pPr lvl="0" algn="just">
              <a:lnSpc>
                <a:spcPct val="150000"/>
              </a:lnSpc>
            </a:pPr>
            <a:r>
              <a:rPr lang="en-US" dirty="0">
                <a:latin typeface="Arial Black" pitchFamily="34" charset="0"/>
              </a:rPr>
              <a:t>Slow healing from wounds or illness</a:t>
            </a:r>
          </a:p>
          <a:p>
            <a:pPr lvl="0" algn="just">
              <a:lnSpc>
                <a:spcPct val="150000"/>
              </a:lnSpc>
            </a:pPr>
            <a:r>
              <a:rPr lang="en-US" dirty="0">
                <a:latin typeface="Arial Black" pitchFamily="34" charset="0"/>
              </a:rPr>
              <a:t>Increased risk of long-term diseases like diabetes, stroke, and cancer</a:t>
            </a:r>
          </a:p>
          <a:p>
            <a:pPr algn="just"/>
            <a:endParaRPr lang="en-US" dirty="0">
              <a:latin typeface="Arial Black" pitchFamily="34" charset="0"/>
            </a:endParaRPr>
          </a:p>
          <a:p>
            <a:endParaRPr lang="en-US" dirty="0">
              <a:latin typeface="Arial Black" pitchFamily="34" charset="0"/>
            </a:endParaRPr>
          </a:p>
        </p:txBody>
      </p:sp>
      <p:sp>
        <p:nvSpPr>
          <p:cNvPr id="5" name="Slide Number Placeholder 4"/>
          <p:cNvSpPr>
            <a:spLocks noGrp="1"/>
          </p:cNvSpPr>
          <p:nvPr>
            <p:ph type="sldNum" sz="quarter" idx="12"/>
          </p:nvPr>
        </p:nvSpPr>
        <p:spPr/>
        <p:txBody>
          <a:bodyPr/>
          <a:lstStyle/>
          <a:p>
            <a:fld id="{67273AFF-68FC-4575-A8EA-5FA721A063CA}" type="slidenum">
              <a:rPr lang="en-US" smtClean="0"/>
              <a:t>12</a:t>
            </a:fld>
            <a:endParaRPr lang="en-US"/>
          </a:p>
        </p:txBody>
      </p:sp>
    </p:spTree>
    <p:extLst>
      <p:ext uri="{BB962C8B-B14F-4D97-AF65-F5344CB8AC3E}">
        <p14:creationId xmlns:p14="http://schemas.microsoft.com/office/powerpoint/2010/main" val="8273711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1353800" cy="592428"/>
          </a:xfrm>
        </p:spPr>
        <p:txBody>
          <a:bodyPr>
            <a:normAutofit/>
          </a:bodyPr>
          <a:lstStyle/>
          <a:p>
            <a:r>
              <a:rPr lang="en-US" sz="2800" b="1" dirty="0">
                <a:latin typeface="Arial Black" panose="020B0A04020102020204" pitchFamily="34" charset="0"/>
              </a:rPr>
              <a:t>SOME Healthy Food Swaps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10763799"/>
              </p:ext>
            </p:extLst>
          </p:nvPr>
        </p:nvGraphicFramePr>
        <p:xfrm>
          <a:off x="412123" y="8448547"/>
          <a:ext cx="12209174" cy="9431471"/>
        </p:xfrm>
        <a:graphic>
          <a:graphicData uri="http://schemas.openxmlformats.org/drawingml/2006/table">
            <a:tbl>
              <a:tblPr firstRow="1" bandRow="1">
                <a:tableStyleId>{5C22544A-7EE6-4342-B048-85BDC9FD1C3A}</a:tableStyleId>
              </a:tblPr>
              <a:tblGrid>
                <a:gridCol w="5092850">
                  <a:extLst>
                    <a:ext uri="{9D8B030D-6E8A-4147-A177-3AD203B41FA5}">
                      <a16:colId xmlns:a16="http://schemas.microsoft.com/office/drawing/2014/main" val="20000"/>
                    </a:ext>
                  </a:extLst>
                </a:gridCol>
                <a:gridCol w="3558162">
                  <a:extLst>
                    <a:ext uri="{9D8B030D-6E8A-4147-A177-3AD203B41FA5}">
                      <a16:colId xmlns:a16="http://schemas.microsoft.com/office/drawing/2014/main" val="20001"/>
                    </a:ext>
                  </a:extLst>
                </a:gridCol>
                <a:gridCol w="3558162">
                  <a:extLst>
                    <a:ext uri="{9D8B030D-6E8A-4147-A177-3AD203B41FA5}">
                      <a16:colId xmlns:a16="http://schemas.microsoft.com/office/drawing/2014/main" val="20002"/>
                    </a:ext>
                  </a:extLst>
                </a:gridCol>
              </a:tblGrid>
              <a:tr h="1634320">
                <a:tc>
                  <a:txBody>
                    <a:bodyPr/>
                    <a:lstStyle/>
                    <a:p>
                      <a:pPr marL="0" marR="0">
                        <a:lnSpc>
                          <a:spcPct val="150000"/>
                        </a:lnSpc>
                        <a:spcBef>
                          <a:spcPts val="0"/>
                        </a:spcBef>
                        <a:spcAft>
                          <a:spcPts val="1000"/>
                        </a:spcAft>
                      </a:pPr>
                      <a:r>
                        <a:rPr lang="en-US" sz="2000" b="1" dirty="0">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rPr>
                        <a:t>Instead of… (Less Healthy Habit)</a:t>
                      </a:r>
                      <a:endParaRPr lang="en-US" sz="2000" dirty="0">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marL="0" marR="0">
                        <a:lnSpc>
                          <a:spcPct val="150000"/>
                        </a:lnSpc>
                        <a:spcBef>
                          <a:spcPts val="0"/>
                        </a:spcBef>
                        <a:spcAft>
                          <a:spcPts val="1000"/>
                        </a:spcAft>
                      </a:pPr>
                      <a:r>
                        <a:rPr lang="en-US" sz="2000" b="1" dirty="0">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rPr>
                        <a:t>Choose… (Healthier Local Option)</a:t>
                      </a:r>
                      <a:endParaRPr lang="en-US" sz="2000" dirty="0">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marL="0" marR="0">
                        <a:lnSpc>
                          <a:spcPct val="150000"/>
                        </a:lnSpc>
                        <a:spcBef>
                          <a:spcPts val="0"/>
                        </a:spcBef>
                        <a:spcAft>
                          <a:spcPts val="1000"/>
                        </a:spcAft>
                      </a:pPr>
                      <a:r>
                        <a:rPr lang="en-US" sz="2000" b="1" dirty="0">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rPr>
                        <a:t>Why It’s Better</a:t>
                      </a:r>
                      <a:endParaRPr lang="en-US" sz="2000" dirty="0">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0000"/>
                  </a:ext>
                </a:extLst>
              </a:tr>
              <a:tr h="2194658">
                <a:tc>
                  <a:txBody>
                    <a:bodyPr/>
                    <a:lstStyle/>
                    <a:p>
                      <a:pPr marL="0" marR="0">
                        <a:lnSpc>
                          <a:spcPct val="150000"/>
                        </a:lnSpc>
                        <a:spcBef>
                          <a:spcPts val="0"/>
                        </a:spcBef>
                        <a:spcAft>
                          <a:spcPts val="1000"/>
                        </a:spcAft>
                      </a:pPr>
                      <a:r>
                        <a:rPr lang="en-US" sz="1800" dirty="0">
                          <a:effectLst/>
                          <a:latin typeface="Arial Black" panose="020B0A04020102020204" pitchFamily="34" charset="0"/>
                          <a:ea typeface="Calibri" panose="020F0502020204030204" pitchFamily="34" charset="0"/>
                          <a:cs typeface="SimSun" panose="02010600030101010101" pitchFamily="2" charset="-122"/>
                        </a:rPr>
                        <a:t>Soft drinks (Coke, Fanta, malt daily)</a:t>
                      </a:r>
                    </a:p>
                  </a:txBody>
                  <a:tcPr marL="9525" marR="9525" marT="9525" marB="9525" anchor="ctr"/>
                </a:tc>
                <a:tc>
                  <a:txBody>
                    <a:bodyPr/>
                    <a:lstStyle/>
                    <a:p>
                      <a:pPr marL="0" marR="0">
                        <a:lnSpc>
                          <a:spcPct val="150000"/>
                        </a:lnSpc>
                        <a:spcBef>
                          <a:spcPts val="0"/>
                        </a:spcBef>
                        <a:spcAft>
                          <a:spcPts val="1000"/>
                        </a:spcAft>
                      </a:pPr>
                      <a:r>
                        <a:rPr lang="en-US" sz="1800" dirty="0">
                          <a:effectLst/>
                          <a:latin typeface="Arial Black" panose="020B0A04020102020204" pitchFamily="34" charset="0"/>
                          <a:ea typeface="Calibri" panose="020F0502020204030204" pitchFamily="34" charset="0"/>
                          <a:cs typeface="SimSun" panose="02010600030101010101" pitchFamily="2" charset="-122"/>
                        </a:rPr>
                        <a:t>Water, unsweetened </a:t>
                      </a:r>
                      <a:r>
                        <a:rPr lang="en-US" sz="1800" dirty="0" err="1">
                          <a:effectLst/>
                          <a:latin typeface="Arial Black" panose="020B0A04020102020204" pitchFamily="34" charset="0"/>
                          <a:ea typeface="Calibri" panose="020F0502020204030204" pitchFamily="34" charset="0"/>
                          <a:cs typeface="SimSun" panose="02010600030101010101" pitchFamily="2" charset="-122"/>
                        </a:rPr>
                        <a:t>zobo</a:t>
                      </a:r>
                      <a:r>
                        <a:rPr lang="en-US" sz="1800" dirty="0">
                          <a:effectLst/>
                          <a:latin typeface="Arial Black" panose="020B0A04020102020204" pitchFamily="34" charset="0"/>
                          <a:ea typeface="Calibri" panose="020F0502020204030204" pitchFamily="34" charset="0"/>
                          <a:cs typeface="SimSun" panose="02010600030101010101" pitchFamily="2" charset="-122"/>
                        </a:rPr>
                        <a:t>, </a:t>
                      </a:r>
                      <a:r>
                        <a:rPr lang="en-US" sz="1800" dirty="0" err="1">
                          <a:effectLst/>
                          <a:latin typeface="Arial Black" panose="020B0A04020102020204" pitchFamily="34" charset="0"/>
                          <a:ea typeface="Calibri" panose="020F0502020204030204" pitchFamily="34" charset="0"/>
                          <a:cs typeface="SimSun" panose="02010600030101010101" pitchFamily="2" charset="-122"/>
                        </a:rPr>
                        <a:t>kunu</a:t>
                      </a:r>
                      <a:r>
                        <a:rPr lang="en-US" sz="1800" dirty="0">
                          <a:effectLst/>
                          <a:latin typeface="Arial Black" panose="020B0A04020102020204" pitchFamily="34" charset="0"/>
                          <a:ea typeface="Calibri" panose="020F0502020204030204" pitchFamily="34" charset="0"/>
                          <a:cs typeface="SimSun" panose="02010600030101010101" pitchFamily="2" charset="-122"/>
                        </a:rPr>
                        <a:t> without added sugar, coconut water</a:t>
                      </a:r>
                    </a:p>
                  </a:txBody>
                  <a:tcPr marL="9525" marR="9525" marT="9525" marB="9525" anchor="ctr"/>
                </a:tc>
                <a:tc>
                  <a:txBody>
                    <a:bodyPr/>
                    <a:lstStyle/>
                    <a:p>
                      <a:pPr marL="0" marR="0">
                        <a:lnSpc>
                          <a:spcPct val="150000"/>
                        </a:lnSpc>
                        <a:spcBef>
                          <a:spcPts val="0"/>
                        </a:spcBef>
                        <a:spcAft>
                          <a:spcPts val="1000"/>
                        </a:spcAft>
                      </a:pPr>
                      <a:r>
                        <a:rPr lang="en-US" sz="1800">
                          <a:effectLst/>
                          <a:latin typeface="Arial Black" panose="020B0A04020102020204" pitchFamily="34" charset="0"/>
                          <a:ea typeface="Calibri" panose="020F0502020204030204" pitchFamily="34" charset="0"/>
                          <a:cs typeface="SimSun" panose="02010600030101010101" pitchFamily="2" charset="-122"/>
                        </a:rPr>
                        <a:t>Cuts excess sugar → lowers risk of diabetes and weight gain</a:t>
                      </a:r>
                    </a:p>
                  </a:txBody>
                  <a:tcPr marL="9525" marR="9525" marT="9525" marB="9525" anchor="ctr"/>
                </a:tc>
                <a:extLst>
                  <a:ext uri="{0D108BD9-81ED-4DB2-BD59-A6C34878D82A}">
                    <a16:rowId xmlns:a16="http://schemas.microsoft.com/office/drawing/2014/main" val="10001"/>
                  </a:ext>
                </a:extLst>
              </a:tr>
              <a:tr h="3137449">
                <a:tc>
                  <a:txBody>
                    <a:bodyPr/>
                    <a:lstStyle/>
                    <a:p>
                      <a:pPr marL="0" marR="0">
                        <a:lnSpc>
                          <a:spcPct val="150000"/>
                        </a:lnSpc>
                        <a:spcBef>
                          <a:spcPts val="0"/>
                        </a:spcBef>
                        <a:spcAft>
                          <a:spcPts val="1000"/>
                        </a:spcAft>
                      </a:pPr>
                      <a:r>
                        <a:rPr lang="en-US" sz="1800" dirty="0">
                          <a:effectLst/>
                          <a:latin typeface="Arial Black" panose="020B0A04020102020204" pitchFamily="34" charset="0"/>
                          <a:ea typeface="Calibri" panose="020F0502020204030204" pitchFamily="34" charset="0"/>
                          <a:cs typeface="SimSun" panose="02010600030101010101" pitchFamily="2" charset="-122"/>
                        </a:rPr>
                        <a:t>White bread with sugary spread</a:t>
                      </a:r>
                    </a:p>
                  </a:txBody>
                  <a:tcPr marL="9525" marR="9525" marT="9525" marB="9525" anchor="ctr"/>
                </a:tc>
                <a:tc>
                  <a:txBody>
                    <a:bodyPr/>
                    <a:lstStyle/>
                    <a:p>
                      <a:pPr marL="0" marR="0">
                        <a:lnSpc>
                          <a:spcPct val="150000"/>
                        </a:lnSpc>
                        <a:spcBef>
                          <a:spcPts val="0"/>
                        </a:spcBef>
                        <a:spcAft>
                          <a:spcPts val="1000"/>
                        </a:spcAft>
                      </a:pPr>
                      <a:r>
                        <a:rPr lang="en-US" sz="1800" dirty="0">
                          <a:effectLst/>
                          <a:latin typeface="Arial Black" panose="020B0A04020102020204" pitchFamily="34" charset="0"/>
                          <a:ea typeface="Calibri" panose="020F0502020204030204" pitchFamily="34" charset="0"/>
                          <a:cs typeface="SimSun" panose="02010600030101010101" pitchFamily="2" charset="-122"/>
                        </a:rPr>
                        <a:t> </a:t>
                      </a:r>
                    </a:p>
                    <a:p>
                      <a:pPr marL="0" marR="0">
                        <a:lnSpc>
                          <a:spcPct val="150000"/>
                        </a:lnSpc>
                        <a:spcBef>
                          <a:spcPts val="0"/>
                        </a:spcBef>
                        <a:spcAft>
                          <a:spcPts val="1000"/>
                        </a:spcAft>
                      </a:pPr>
                      <a:r>
                        <a:rPr lang="en-US" sz="1800" dirty="0">
                          <a:effectLst/>
                          <a:latin typeface="Arial Black" panose="020B0A04020102020204" pitchFamily="34" charset="0"/>
                          <a:ea typeface="Calibri" panose="020F0502020204030204" pitchFamily="34" charset="0"/>
                          <a:cs typeface="SimSun" panose="02010600030101010101" pitchFamily="2" charset="-122"/>
                        </a:rPr>
                        <a:t>Whole wheat bread with groundnut paste, egg, or avocado</a:t>
                      </a:r>
                    </a:p>
                  </a:txBody>
                  <a:tcPr marL="9525" marR="9525" marT="9525" marB="9525" anchor="ctr"/>
                </a:tc>
                <a:tc>
                  <a:txBody>
                    <a:bodyPr/>
                    <a:lstStyle/>
                    <a:p>
                      <a:pPr marL="0" marR="0">
                        <a:lnSpc>
                          <a:spcPct val="150000"/>
                        </a:lnSpc>
                        <a:spcBef>
                          <a:spcPts val="0"/>
                        </a:spcBef>
                        <a:spcAft>
                          <a:spcPts val="1000"/>
                        </a:spcAft>
                      </a:pPr>
                      <a:r>
                        <a:rPr lang="en-US" sz="1800" dirty="0">
                          <a:effectLst/>
                          <a:latin typeface="Arial Black" panose="020B0A04020102020204" pitchFamily="34" charset="0"/>
                          <a:ea typeface="Calibri" panose="020F0502020204030204" pitchFamily="34" charset="0"/>
                          <a:cs typeface="SimSun" panose="02010600030101010101" pitchFamily="2" charset="-122"/>
                        </a:rPr>
                        <a:t>More fiber and protein → keeps you full longer</a:t>
                      </a:r>
                    </a:p>
                  </a:txBody>
                  <a:tcPr marL="9525" marR="9525" marT="9525" marB="9525" anchor="ctr"/>
                </a:tc>
                <a:extLst>
                  <a:ext uri="{0D108BD9-81ED-4DB2-BD59-A6C34878D82A}">
                    <a16:rowId xmlns:a16="http://schemas.microsoft.com/office/drawing/2014/main" val="10002"/>
                  </a:ext>
                </a:extLst>
              </a:tr>
              <a:tr h="2465044">
                <a:tc>
                  <a:txBody>
                    <a:bodyPr/>
                    <a:lstStyle/>
                    <a:p>
                      <a:pPr marL="0" marR="0">
                        <a:lnSpc>
                          <a:spcPct val="115000"/>
                        </a:lnSpc>
                        <a:spcBef>
                          <a:spcPts val="0"/>
                        </a:spcBef>
                        <a:spcAft>
                          <a:spcPts val="1000"/>
                        </a:spcAft>
                      </a:pPr>
                      <a:r>
                        <a:rPr lang="en-US" sz="1800" dirty="0">
                          <a:effectLst/>
                          <a:latin typeface="Arial Black" panose="020B0A04020102020204" pitchFamily="34" charset="0"/>
                          <a:ea typeface="Calibri" panose="020F0502020204030204" pitchFamily="34" charset="0"/>
                          <a:cs typeface="SimSun" panose="02010600030101010101" pitchFamily="2" charset="-122"/>
                        </a:rPr>
                        <a:t> </a:t>
                      </a:r>
                    </a:p>
                    <a:p>
                      <a:pPr marL="0" marR="0">
                        <a:lnSpc>
                          <a:spcPct val="115000"/>
                        </a:lnSpc>
                        <a:spcBef>
                          <a:spcPts val="0"/>
                        </a:spcBef>
                        <a:spcAft>
                          <a:spcPts val="1000"/>
                        </a:spcAft>
                      </a:pPr>
                      <a:r>
                        <a:rPr lang="en-US" sz="1800" dirty="0">
                          <a:effectLst/>
                          <a:latin typeface="Arial Black" panose="020B0A04020102020204" pitchFamily="34" charset="0"/>
                          <a:ea typeface="Calibri" panose="020F0502020204030204" pitchFamily="34" charset="0"/>
                          <a:cs typeface="SimSun" panose="02010600030101010101" pitchFamily="2" charset="-122"/>
                        </a:rPr>
                        <a:t>Large portions of white rice alone</a:t>
                      </a:r>
                    </a:p>
                  </a:txBody>
                  <a:tcPr marL="9525" marR="9525" marT="9525" marB="9525" anchor="ctr"/>
                </a:tc>
                <a:tc>
                  <a:txBody>
                    <a:bodyPr/>
                    <a:lstStyle/>
                    <a:p>
                      <a:pPr marL="0" marR="0">
                        <a:lnSpc>
                          <a:spcPct val="115000"/>
                        </a:lnSpc>
                        <a:spcBef>
                          <a:spcPts val="0"/>
                        </a:spcBef>
                        <a:spcAft>
                          <a:spcPts val="1000"/>
                        </a:spcAft>
                      </a:pPr>
                      <a:r>
                        <a:rPr lang="en-US" sz="1800">
                          <a:effectLst/>
                          <a:latin typeface="Arial Black" panose="020B0A04020102020204" pitchFamily="34" charset="0"/>
                          <a:ea typeface="Calibri" panose="020F0502020204030204" pitchFamily="34" charset="0"/>
                          <a:cs typeface="SimSun" panose="02010600030101010101" pitchFamily="2" charset="-122"/>
                        </a:rPr>
                        <a:t> </a:t>
                      </a:r>
                    </a:p>
                    <a:p>
                      <a:pPr marL="0" marR="0">
                        <a:lnSpc>
                          <a:spcPct val="115000"/>
                        </a:lnSpc>
                        <a:spcBef>
                          <a:spcPts val="0"/>
                        </a:spcBef>
                        <a:spcAft>
                          <a:spcPts val="1000"/>
                        </a:spcAft>
                      </a:pPr>
                      <a:r>
                        <a:rPr lang="en-US" sz="1800">
                          <a:effectLst/>
                          <a:latin typeface="Arial Black" panose="020B0A04020102020204" pitchFamily="34" charset="0"/>
                          <a:ea typeface="Calibri" panose="020F0502020204030204" pitchFamily="34" charset="0"/>
                          <a:cs typeface="SimSun" panose="02010600030101010101" pitchFamily="2" charset="-122"/>
                        </a:rPr>
                        <a:t>Smaller rice portion + beans, moi-moi, or vegetables</a:t>
                      </a:r>
                    </a:p>
                  </a:txBody>
                  <a:tcPr marL="9525" marR="9525" marT="9525" marB="9525" anchor="ctr"/>
                </a:tc>
                <a:tc>
                  <a:txBody>
                    <a:bodyPr/>
                    <a:lstStyle/>
                    <a:p>
                      <a:pPr marL="0" marR="0">
                        <a:lnSpc>
                          <a:spcPct val="115000"/>
                        </a:lnSpc>
                        <a:spcBef>
                          <a:spcPts val="0"/>
                        </a:spcBef>
                        <a:spcAft>
                          <a:spcPts val="1000"/>
                        </a:spcAft>
                      </a:pPr>
                      <a:r>
                        <a:rPr lang="en-US" sz="1800" dirty="0">
                          <a:effectLst/>
                          <a:latin typeface="Arial Black" panose="020B0A04020102020204" pitchFamily="34" charset="0"/>
                          <a:ea typeface="Calibri" panose="020F0502020204030204" pitchFamily="34" charset="0"/>
                          <a:cs typeface="SimSun" panose="02010600030101010101" pitchFamily="2" charset="-122"/>
                        </a:rPr>
                        <a:t> </a:t>
                      </a:r>
                    </a:p>
                    <a:p>
                      <a:pPr marL="0" marR="0">
                        <a:lnSpc>
                          <a:spcPct val="115000"/>
                        </a:lnSpc>
                        <a:spcBef>
                          <a:spcPts val="0"/>
                        </a:spcBef>
                        <a:spcAft>
                          <a:spcPts val="1000"/>
                        </a:spcAft>
                      </a:pPr>
                      <a:r>
                        <a:rPr lang="en-US" sz="1800" dirty="0">
                          <a:effectLst/>
                          <a:latin typeface="Arial Black" panose="020B0A04020102020204" pitchFamily="34" charset="0"/>
                          <a:ea typeface="Calibri" panose="020F0502020204030204" pitchFamily="34" charset="0"/>
                          <a:cs typeface="SimSun" panose="02010600030101010101" pitchFamily="2" charset="-122"/>
                        </a:rPr>
                        <a:t>Better blood sugar control and more nutrients</a:t>
                      </a:r>
                    </a:p>
                  </a:txBody>
                  <a:tcPr marL="9525" marR="9525" marT="9525" marB="9525" anchor="ctr"/>
                </a:tc>
                <a:extLst>
                  <a:ext uri="{0D108BD9-81ED-4DB2-BD59-A6C34878D82A}">
                    <a16:rowId xmlns:a16="http://schemas.microsoft.com/office/drawing/2014/main" val="10003"/>
                  </a:ext>
                </a:extLst>
              </a:tr>
            </a:tbl>
          </a:graphicData>
        </a:graphic>
      </p:graphicFrame>
      <p:sp>
        <p:nvSpPr>
          <p:cNvPr id="4" name="Slide Number Placeholder 3"/>
          <p:cNvSpPr>
            <a:spLocks noGrp="1"/>
          </p:cNvSpPr>
          <p:nvPr>
            <p:ph type="sldNum" sz="quarter" idx="12"/>
          </p:nvPr>
        </p:nvSpPr>
        <p:spPr/>
        <p:txBody>
          <a:bodyPr/>
          <a:lstStyle/>
          <a:p>
            <a:fld id="{67273AFF-68FC-4575-A8EA-5FA721A063CA}" type="slidenum">
              <a:rPr lang="en-US" smtClean="0"/>
              <a:t>13</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1687834130"/>
              </p:ext>
            </p:extLst>
          </p:nvPr>
        </p:nvGraphicFramePr>
        <p:xfrm>
          <a:off x="115910" y="450762"/>
          <a:ext cx="11848563" cy="6449166"/>
        </p:xfrm>
        <a:graphic>
          <a:graphicData uri="http://schemas.openxmlformats.org/drawingml/2006/table">
            <a:tbl>
              <a:tblPr firstRow="1" bandRow="1">
                <a:tableStyleId>{5C22544A-7EE6-4342-B048-85BDC9FD1C3A}</a:tableStyleId>
              </a:tblPr>
              <a:tblGrid>
                <a:gridCol w="3889420">
                  <a:extLst>
                    <a:ext uri="{9D8B030D-6E8A-4147-A177-3AD203B41FA5}">
                      <a16:colId xmlns:a16="http://schemas.microsoft.com/office/drawing/2014/main" val="20000"/>
                    </a:ext>
                  </a:extLst>
                </a:gridCol>
                <a:gridCol w="4006343">
                  <a:extLst>
                    <a:ext uri="{9D8B030D-6E8A-4147-A177-3AD203B41FA5}">
                      <a16:colId xmlns:a16="http://schemas.microsoft.com/office/drawing/2014/main" val="20001"/>
                    </a:ext>
                  </a:extLst>
                </a:gridCol>
                <a:gridCol w="3952800">
                  <a:extLst>
                    <a:ext uri="{9D8B030D-6E8A-4147-A177-3AD203B41FA5}">
                      <a16:colId xmlns:a16="http://schemas.microsoft.com/office/drawing/2014/main" val="20002"/>
                    </a:ext>
                  </a:extLst>
                </a:gridCol>
              </a:tblGrid>
              <a:tr h="974064">
                <a:tc>
                  <a:txBody>
                    <a:bodyPr/>
                    <a:lstStyle/>
                    <a:p>
                      <a:pPr marL="0" marR="0">
                        <a:lnSpc>
                          <a:spcPct val="150000"/>
                        </a:lnSpc>
                        <a:spcBef>
                          <a:spcPts val="0"/>
                        </a:spcBef>
                        <a:spcAft>
                          <a:spcPts val="1000"/>
                        </a:spcAft>
                      </a:pPr>
                      <a:r>
                        <a:rPr lang="en-US" sz="2000" b="1" dirty="0">
                          <a:solidFill>
                            <a:schemeClr val="tx1">
                              <a:lumMod val="75000"/>
                              <a:lumOff val="25000"/>
                            </a:schemeClr>
                          </a:solidFill>
                          <a:effectLst/>
                          <a:latin typeface="Arial Black" panose="020B0A04020102020204" pitchFamily="34" charset="0"/>
                          <a:ea typeface="Calibri" panose="020F0502020204030204" pitchFamily="34" charset="0"/>
                          <a:cs typeface="SimSun" panose="02010600030101010101" pitchFamily="2" charset="-122"/>
                        </a:rPr>
                        <a:t>Instead of… (Less Healthy Habit)</a:t>
                      </a:r>
                      <a:endParaRPr lang="en-US" sz="2000" dirty="0">
                        <a:solidFill>
                          <a:schemeClr val="tx1">
                            <a:lumMod val="75000"/>
                            <a:lumOff val="25000"/>
                          </a:schemeClr>
                        </a:solidFill>
                        <a:effectLst/>
                        <a:latin typeface="Arial Black" panose="020B0A04020102020204" pitchFamily="34" charset="0"/>
                        <a:ea typeface="Calibri" panose="020F0502020204030204" pitchFamily="34" charset="0"/>
                        <a:cs typeface="SimSun" panose="02010600030101010101" pitchFamily="2" charset="-122"/>
                      </a:endParaRPr>
                    </a:p>
                  </a:txBody>
                  <a:tcPr marL="9525" marR="9525" marT="9525" marB="9525" anchor="ctr"/>
                </a:tc>
                <a:tc>
                  <a:txBody>
                    <a:bodyPr/>
                    <a:lstStyle/>
                    <a:p>
                      <a:pPr marL="0" marR="0">
                        <a:lnSpc>
                          <a:spcPct val="150000"/>
                        </a:lnSpc>
                        <a:spcBef>
                          <a:spcPts val="0"/>
                        </a:spcBef>
                        <a:spcAft>
                          <a:spcPts val="1000"/>
                        </a:spcAft>
                      </a:pPr>
                      <a:r>
                        <a:rPr lang="en-US" sz="2000" b="1" dirty="0">
                          <a:solidFill>
                            <a:schemeClr val="tx1">
                              <a:lumMod val="75000"/>
                              <a:lumOff val="25000"/>
                            </a:schemeClr>
                          </a:solidFill>
                          <a:effectLst/>
                          <a:latin typeface="Arial Black" panose="020B0A04020102020204" pitchFamily="34" charset="0"/>
                          <a:ea typeface="Calibri" panose="020F0502020204030204" pitchFamily="34" charset="0"/>
                          <a:cs typeface="SimSun" panose="02010600030101010101" pitchFamily="2" charset="-122"/>
                        </a:rPr>
                        <a:t>Choose… (Healthier Local Option)</a:t>
                      </a:r>
                      <a:endParaRPr lang="en-US" sz="2000" dirty="0">
                        <a:solidFill>
                          <a:schemeClr val="tx1">
                            <a:lumMod val="75000"/>
                            <a:lumOff val="25000"/>
                          </a:schemeClr>
                        </a:solidFill>
                        <a:effectLst/>
                        <a:latin typeface="Arial Black" panose="020B0A04020102020204" pitchFamily="34" charset="0"/>
                        <a:ea typeface="Calibri" panose="020F0502020204030204" pitchFamily="34" charset="0"/>
                        <a:cs typeface="SimSun" panose="02010600030101010101" pitchFamily="2" charset="-122"/>
                      </a:endParaRPr>
                    </a:p>
                  </a:txBody>
                  <a:tcPr marL="9525" marR="9525" marT="9525" marB="9525" anchor="ctr"/>
                </a:tc>
                <a:tc>
                  <a:txBody>
                    <a:bodyPr/>
                    <a:lstStyle/>
                    <a:p>
                      <a:pPr marL="0" marR="0">
                        <a:lnSpc>
                          <a:spcPct val="150000"/>
                        </a:lnSpc>
                        <a:spcBef>
                          <a:spcPts val="0"/>
                        </a:spcBef>
                        <a:spcAft>
                          <a:spcPts val="1000"/>
                        </a:spcAft>
                      </a:pPr>
                      <a:r>
                        <a:rPr lang="en-US" sz="2000" b="1" dirty="0">
                          <a:solidFill>
                            <a:schemeClr val="tx1">
                              <a:lumMod val="75000"/>
                              <a:lumOff val="25000"/>
                            </a:schemeClr>
                          </a:solidFill>
                          <a:effectLst/>
                          <a:latin typeface="Arial Black" panose="020B0A04020102020204" pitchFamily="34" charset="0"/>
                          <a:ea typeface="Calibri" panose="020F0502020204030204" pitchFamily="34" charset="0"/>
                          <a:cs typeface="SimSun" panose="02010600030101010101" pitchFamily="2" charset="-122"/>
                        </a:rPr>
                        <a:t>Why It’s Better</a:t>
                      </a:r>
                      <a:endParaRPr lang="en-US" sz="2000" dirty="0">
                        <a:solidFill>
                          <a:schemeClr val="tx1">
                            <a:lumMod val="75000"/>
                            <a:lumOff val="25000"/>
                          </a:schemeClr>
                        </a:solidFill>
                        <a:effectLst/>
                        <a:latin typeface="Arial Black" panose="020B0A04020102020204" pitchFamily="34" charset="0"/>
                        <a:ea typeface="Calibri" panose="020F0502020204030204" pitchFamily="34" charset="0"/>
                        <a:cs typeface="SimSun" panose="02010600030101010101" pitchFamily="2" charset="-122"/>
                      </a:endParaRPr>
                    </a:p>
                  </a:txBody>
                  <a:tcPr marL="9525" marR="9525" marT="9525" marB="9525" anchor="ctr"/>
                </a:tc>
                <a:extLst>
                  <a:ext uri="{0D108BD9-81ED-4DB2-BD59-A6C34878D82A}">
                    <a16:rowId xmlns:a16="http://schemas.microsoft.com/office/drawing/2014/main" val="10000"/>
                  </a:ext>
                </a:extLst>
              </a:tr>
              <a:tr h="1401725">
                <a:tc>
                  <a:txBody>
                    <a:bodyPr/>
                    <a:lstStyle/>
                    <a:p>
                      <a:pPr marL="0" marR="0">
                        <a:lnSpc>
                          <a:spcPct val="150000"/>
                        </a:lnSpc>
                        <a:spcBef>
                          <a:spcPts val="0"/>
                        </a:spcBef>
                        <a:spcAft>
                          <a:spcPts val="1000"/>
                        </a:spcAft>
                      </a:pPr>
                      <a:r>
                        <a:rPr lang="en-US" sz="2000" dirty="0">
                          <a:effectLst/>
                          <a:latin typeface="Arial Black" panose="020B0A04020102020204" pitchFamily="34" charset="0"/>
                          <a:ea typeface="Calibri" panose="020F0502020204030204" pitchFamily="34" charset="0"/>
                          <a:cs typeface="SimSun" panose="02010600030101010101" pitchFamily="2" charset="-122"/>
                        </a:rPr>
                        <a:t>Soft drinks (Coke, Fanta, malt daily)</a:t>
                      </a:r>
                    </a:p>
                  </a:txBody>
                  <a:tcPr marL="9525" marR="9525" marT="9525" marB="9525" anchor="ctr"/>
                </a:tc>
                <a:tc>
                  <a:txBody>
                    <a:bodyPr/>
                    <a:lstStyle/>
                    <a:p>
                      <a:pPr marL="0" marR="0">
                        <a:lnSpc>
                          <a:spcPct val="150000"/>
                        </a:lnSpc>
                        <a:spcBef>
                          <a:spcPts val="0"/>
                        </a:spcBef>
                        <a:spcAft>
                          <a:spcPts val="1000"/>
                        </a:spcAft>
                      </a:pPr>
                      <a:r>
                        <a:rPr lang="en-US" sz="2000" dirty="0">
                          <a:effectLst/>
                          <a:latin typeface="Arial Black" panose="020B0A04020102020204" pitchFamily="34" charset="0"/>
                          <a:ea typeface="Calibri" panose="020F0502020204030204" pitchFamily="34" charset="0"/>
                          <a:cs typeface="SimSun" panose="02010600030101010101" pitchFamily="2" charset="-122"/>
                        </a:rPr>
                        <a:t>Water, unsweetened </a:t>
                      </a:r>
                      <a:r>
                        <a:rPr lang="en-US" sz="2000" dirty="0" err="1">
                          <a:effectLst/>
                          <a:latin typeface="Arial Black" panose="020B0A04020102020204" pitchFamily="34" charset="0"/>
                          <a:ea typeface="Calibri" panose="020F0502020204030204" pitchFamily="34" charset="0"/>
                          <a:cs typeface="SimSun" panose="02010600030101010101" pitchFamily="2" charset="-122"/>
                        </a:rPr>
                        <a:t>zobo</a:t>
                      </a:r>
                      <a:r>
                        <a:rPr lang="en-US" sz="2000" dirty="0">
                          <a:effectLst/>
                          <a:latin typeface="Arial Black" panose="020B0A04020102020204" pitchFamily="34" charset="0"/>
                          <a:ea typeface="Calibri" panose="020F0502020204030204" pitchFamily="34" charset="0"/>
                          <a:cs typeface="SimSun" panose="02010600030101010101" pitchFamily="2" charset="-122"/>
                        </a:rPr>
                        <a:t>, </a:t>
                      </a:r>
                      <a:r>
                        <a:rPr lang="en-US" sz="2000" dirty="0" err="1">
                          <a:effectLst/>
                          <a:latin typeface="Arial Black" panose="020B0A04020102020204" pitchFamily="34" charset="0"/>
                          <a:ea typeface="Calibri" panose="020F0502020204030204" pitchFamily="34" charset="0"/>
                          <a:cs typeface="SimSun" panose="02010600030101010101" pitchFamily="2" charset="-122"/>
                        </a:rPr>
                        <a:t>kunu</a:t>
                      </a:r>
                      <a:r>
                        <a:rPr lang="en-US" sz="2000" dirty="0">
                          <a:effectLst/>
                          <a:latin typeface="Arial Black" panose="020B0A04020102020204" pitchFamily="34" charset="0"/>
                          <a:ea typeface="Calibri" panose="020F0502020204030204" pitchFamily="34" charset="0"/>
                          <a:cs typeface="SimSun" panose="02010600030101010101" pitchFamily="2" charset="-122"/>
                        </a:rPr>
                        <a:t> without added sugar, coconut water</a:t>
                      </a:r>
                    </a:p>
                  </a:txBody>
                  <a:tcPr marL="9525" marR="9525" marT="9525" marB="9525" anchor="ctr"/>
                </a:tc>
                <a:tc>
                  <a:txBody>
                    <a:bodyPr/>
                    <a:lstStyle/>
                    <a:p>
                      <a:pPr marL="0" marR="0">
                        <a:lnSpc>
                          <a:spcPct val="150000"/>
                        </a:lnSpc>
                        <a:spcBef>
                          <a:spcPts val="0"/>
                        </a:spcBef>
                        <a:spcAft>
                          <a:spcPts val="1000"/>
                        </a:spcAft>
                      </a:pPr>
                      <a:r>
                        <a:rPr lang="en-US" sz="2000">
                          <a:effectLst/>
                          <a:latin typeface="Arial Black" panose="020B0A04020102020204" pitchFamily="34" charset="0"/>
                          <a:ea typeface="Calibri" panose="020F0502020204030204" pitchFamily="34" charset="0"/>
                          <a:cs typeface="SimSun" panose="02010600030101010101" pitchFamily="2" charset="-122"/>
                        </a:rPr>
                        <a:t>Cuts excess sugar → lowers risk of diabetes and weight gain</a:t>
                      </a:r>
                    </a:p>
                  </a:txBody>
                  <a:tcPr marL="9525" marR="9525" marT="9525" marB="9525" anchor="ctr"/>
                </a:tc>
                <a:extLst>
                  <a:ext uri="{0D108BD9-81ED-4DB2-BD59-A6C34878D82A}">
                    <a16:rowId xmlns:a16="http://schemas.microsoft.com/office/drawing/2014/main" val="10001"/>
                  </a:ext>
                </a:extLst>
              </a:tr>
              <a:tr h="2260683">
                <a:tc>
                  <a:txBody>
                    <a:bodyPr/>
                    <a:lstStyle/>
                    <a:p>
                      <a:pPr marL="0" marR="0">
                        <a:lnSpc>
                          <a:spcPct val="150000"/>
                        </a:lnSpc>
                        <a:spcBef>
                          <a:spcPts val="0"/>
                        </a:spcBef>
                        <a:spcAft>
                          <a:spcPts val="1000"/>
                        </a:spcAft>
                      </a:pPr>
                      <a:r>
                        <a:rPr lang="en-US" sz="2000" dirty="0">
                          <a:effectLst/>
                          <a:latin typeface="Arial Black" panose="020B0A04020102020204" pitchFamily="34" charset="0"/>
                          <a:ea typeface="Calibri" panose="020F0502020204030204" pitchFamily="34" charset="0"/>
                          <a:cs typeface="SimSun" panose="02010600030101010101" pitchFamily="2" charset="-122"/>
                        </a:rPr>
                        <a:t>White bread with sugary spread</a:t>
                      </a:r>
                    </a:p>
                  </a:txBody>
                  <a:tcPr marL="9525" marR="9525" marT="9525" marB="9525" anchor="ctr"/>
                </a:tc>
                <a:tc>
                  <a:txBody>
                    <a:bodyPr/>
                    <a:lstStyle/>
                    <a:p>
                      <a:pPr marL="0" marR="0">
                        <a:lnSpc>
                          <a:spcPct val="150000"/>
                        </a:lnSpc>
                        <a:spcBef>
                          <a:spcPts val="0"/>
                        </a:spcBef>
                        <a:spcAft>
                          <a:spcPts val="1000"/>
                        </a:spcAft>
                      </a:pPr>
                      <a:r>
                        <a:rPr lang="en-US" sz="2000" dirty="0">
                          <a:effectLst/>
                          <a:latin typeface="Arial Black" panose="020B0A04020102020204" pitchFamily="34" charset="0"/>
                          <a:ea typeface="Calibri" panose="020F0502020204030204" pitchFamily="34" charset="0"/>
                          <a:cs typeface="SimSun" panose="02010600030101010101" pitchFamily="2" charset="-122"/>
                        </a:rPr>
                        <a:t> </a:t>
                      </a:r>
                    </a:p>
                    <a:p>
                      <a:pPr marL="0" marR="0">
                        <a:lnSpc>
                          <a:spcPct val="150000"/>
                        </a:lnSpc>
                        <a:spcBef>
                          <a:spcPts val="0"/>
                        </a:spcBef>
                        <a:spcAft>
                          <a:spcPts val="1000"/>
                        </a:spcAft>
                      </a:pPr>
                      <a:r>
                        <a:rPr lang="en-US" sz="2000" dirty="0">
                          <a:effectLst/>
                          <a:latin typeface="Arial Black" panose="020B0A04020102020204" pitchFamily="34" charset="0"/>
                          <a:ea typeface="Calibri" panose="020F0502020204030204" pitchFamily="34" charset="0"/>
                          <a:cs typeface="SimSun" panose="02010600030101010101" pitchFamily="2" charset="-122"/>
                        </a:rPr>
                        <a:t>Whole wheat bread with groundnut paste, egg, or avocado</a:t>
                      </a:r>
                    </a:p>
                  </a:txBody>
                  <a:tcPr marL="9525" marR="9525" marT="9525" marB="9525" anchor="ctr"/>
                </a:tc>
                <a:tc>
                  <a:txBody>
                    <a:bodyPr/>
                    <a:lstStyle/>
                    <a:p>
                      <a:pPr marL="0" marR="0">
                        <a:lnSpc>
                          <a:spcPct val="150000"/>
                        </a:lnSpc>
                        <a:spcBef>
                          <a:spcPts val="0"/>
                        </a:spcBef>
                        <a:spcAft>
                          <a:spcPts val="1000"/>
                        </a:spcAft>
                      </a:pPr>
                      <a:r>
                        <a:rPr lang="en-US" sz="2000">
                          <a:effectLst/>
                          <a:latin typeface="Arial Black" panose="020B0A04020102020204" pitchFamily="34" charset="0"/>
                          <a:ea typeface="Calibri" panose="020F0502020204030204" pitchFamily="34" charset="0"/>
                          <a:cs typeface="SimSun" panose="02010600030101010101" pitchFamily="2" charset="-122"/>
                        </a:rPr>
                        <a:t>More fiber and protein → keeps you full longer</a:t>
                      </a:r>
                    </a:p>
                  </a:txBody>
                  <a:tcPr marL="9525" marR="9525" marT="9525" marB="9525" anchor="ctr"/>
                </a:tc>
                <a:extLst>
                  <a:ext uri="{0D108BD9-81ED-4DB2-BD59-A6C34878D82A}">
                    <a16:rowId xmlns:a16="http://schemas.microsoft.com/office/drawing/2014/main" val="10002"/>
                  </a:ext>
                </a:extLst>
              </a:tr>
              <a:tr h="1812694">
                <a:tc>
                  <a:txBody>
                    <a:bodyPr/>
                    <a:lstStyle/>
                    <a:p>
                      <a:pPr marL="0" marR="0">
                        <a:lnSpc>
                          <a:spcPct val="115000"/>
                        </a:lnSpc>
                        <a:spcBef>
                          <a:spcPts val="0"/>
                        </a:spcBef>
                        <a:spcAft>
                          <a:spcPts val="1000"/>
                        </a:spcAft>
                      </a:pPr>
                      <a:r>
                        <a:rPr lang="en-US" sz="2000" dirty="0">
                          <a:effectLst/>
                          <a:latin typeface="Arial Black" panose="020B0A04020102020204" pitchFamily="34" charset="0"/>
                          <a:ea typeface="Calibri" panose="020F0502020204030204" pitchFamily="34" charset="0"/>
                          <a:cs typeface="SimSun" panose="02010600030101010101" pitchFamily="2" charset="-122"/>
                        </a:rPr>
                        <a:t> </a:t>
                      </a:r>
                    </a:p>
                    <a:p>
                      <a:pPr marL="0" marR="0">
                        <a:lnSpc>
                          <a:spcPct val="115000"/>
                        </a:lnSpc>
                        <a:spcBef>
                          <a:spcPts val="0"/>
                        </a:spcBef>
                        <a:spcAft>
                          <a:spcPts val="1000"/>
                        </a:spcAft>
                      </a:pPr>
                      <a:r>
                        <a:rPr lang="en-US" sz="2000" dirty="0">
                          <a:effectLst/>
                          <a:latin typeface="Arial Black" panose="020B0A04020102020204" pitchFamily="34" charset="0"/>
                          <a:ea typeface="Calibri" panose="020F0502020204030204" pitchFamily="34" charset="0"/>
                          <a:cs typeface="SimSun" panose="02010600030101010101" pitchFamily="2" charset="-122"/>
                        </a:rPr>
                        <a:t>Large portions of white rice alone</a:t>
                      </a:r>
                    </a:p>
                  </a:txBody>
                  <a:tcPr marL="9525" marR="9525" marT="9525" marB="9525" anchor="ctr"/>
                </a:tc>
                <a:tc>
                  <a:txBody>
                    <a:bodyPr/>
                    <a:lstStyle/>
                    <a:p>
                      <a:pPr marL="0" marR="0">
                        <a:lnSpc>
                          <a:spcPct val="115000"/>
                        </a:lnSpc>
                        <a:spcBef>
                          <a:spcPts val="0"/>
                        </a:spcBef>
                        <a:spcAft>
                          <a:spcPts val="1000"/>
                        </a:spcAft>
                      </a:pPr>
                      <a:r>
                        <a:rPr lang="en-US" sz="2000" dirty="0">
                          <a:effectLst/>
                          <a:latin typeface="Arial Black" panose="020B0A04020102020204" pitchFamily="34" charset="0"/>
                          <a:ea typeface="Calibri" panose="020F0502020204030204" pitchFamily="34" charset="0"/>
                          <a:cs typeface="SimSun" panose="02010600030101010101" pitchFamily="2" charset="-122"/>
                        </a:rPr>
                        <a:t> </a:t>
                      </a:r>
                    </a:p>
                    <a:p>
                      <a:pPr marL="0" marR="0">
                        <a:lnSpc>
                          <a:spcPct val="115000"/>
                        </a:lnSpc>
                        <a:spcBef>
                          <a:spcPts val="0"/>
                        </a:spcBef>
                        <a:spcAft>
                          <a:spcPts val="1000"/>
                        </a:spcAft>
                      </a:pPr>
                      <a:r>
                        <a:rPr lang="en-US" sz="2000" dirty="0">
                          <a:effectLst/>
                          <a:latin typeface="Arial Black" panose="020B0A04020102020204" pitchFamily="34" charset="0"/>
                          <a:ea typeface="Calibri" panose="020F0502020204030204" pitchFamily="34" charset="0"/>
                          <a:cs typeface="SimSun" panose="02010600030101010101" pitchFamily="2" charset="-122"/>
                        </a:rPr>
                        <a:t>Smaller rice portion + beans, </a:t>
                      </a:r>
                      <a:r>
                        <a:rPr lang="en-US" sz="2000" dirty="0" err="1">
                          <a:effectLst/>
                          <a:latin typeface="Arial Black" panose="020B0A04020102020204" pitchFamily="34" charset="0"/>
                          <a:ea typeface="Calibri" panose="020F0502020204030204" pitchFamily="34" charset="0"/>
                          <a:cs typeface="SimSun" panose="02010600030101010101" pitchFamily="2" charset="-122"/>
                        </a:rPr>
                        <a:t>moi-moi</a:t>
                      </a:r>
                      <a:r>
                        <a:rPr lang="en-US" sz="2000" dirty="0">
                          <a:effectLst/>
                          <a:latin typeface="Arial Black" panose="020B0A04020102020204" pitchFamily="34" charset="0"/>
                          <a:ea typeface="Calibri" panose="020F0502020204030204" pitchFamily="34" charset="0"/>
                          <a:cs typeface="SimSun" panose="02010600030101010101" pitchFamily="2" charset="-122"/>
                        </a:rPr>
                        <a:t>, or vegetables</a:t>
                      </a:r>
                    </a:p>
                  </a:txBody>
                  <a:tcPr marL="9525" marR="9525" marT="9525" marB="9525" anchor="ctr"/>
                </a:tc>
                <a:tc>
                  <a:txBody>
                    <a:bodyPr/>
                    <a:lstStyle/>
                    <a:p>
                      <a:pPr marL="0" marR="0">
                        <a:lnSpc>
                          <a:spcPct val="115000"/>
                        </a:lnSpc>
                        <a:spcBef>
                          <a:spcPts val="0"/>
                        </a:spcBef>
                        <a:spcAft>
                          <a:spcPts val="1000"/>
                        </a:spcAft>
                      </a:pPr>
                      <a:r>
                        <a:rPr lang="en-US" sz="2000" dirty="0">
                          <a:effectLst/>
                          <a:latin typeface="Arial Black" panose="020B0A04020102020204" pitchFamily="34" charset="0"/>
                          <a:ea typeface="Calibri" panose="020F0502020204030204" pitchFamily="34" charset="0"/>
                          <a:cs typeface="SimSun" panose="02010600030101010101" pitchFamily="2" charset="-122"/>
                        </a:rPr>
                        <a:t> </a:t>
                      </a:r>
                    </a:p>
                    <a:p>
                      <a:pPr marL="0" marR="0">
                        <a:lnSpc>
                          <a:spcPct val="115000"/>
                        </a:lnSpc>
                        <a:spcBef>
                          <a:spcPts val="0"/>
                        </a:spcBef>
                        <a:spcAft>
                          <a:spcPts val="1000"/>
                        </a:spcAft>
                      </a:pPr>
                      <a:r>
                        <a:rPr lang="en-US" sz="2000" dirty="0">
                          <a:effectLst/>
                          <a:latin typeface="Arial Black" panose="020B0A04020102020204" pitchFamily="34" charset="0"/>
                          <a:ea typeface="Calibri" panose="020F0502020204030204" pitchFamily="34" charset="0"/>
                          <a:cs typeface="SimSun" panose="02010600030101010101" pitchFamily="2" charset="-122"/>
                        </a:rPr>
                        <a:t>Better blood sugar control and more nutrients</a:t>
                      </a:r>
                    </a:p>
                  </a:txBody>
                  <a:tcPr marL="9525" marR="9525" marT="9525" marB="9525"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7095025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52" y="-845344"/>
            <a:ext cx="11263648" cy="1695350"/>
          </a:xfrm>
        </p:spPr>
        <p:txBody>
          <a:bodyPr>
            <a:normAutofit/>
          </a:bodyPr>
          <a:lstStyle/>
          <a:p>
            <a:br>
              <a:rPr lang="en-US" sz="2800" b="1" dirty="0">
                <a:latin typeface="Arial Black" panose="020B0A04020102020204" pitchFamily="34" charset="0"/>
              </a:rPr>
            </a:br>
            <a:r>
              <a:rPr lang="en-US" sz="2800" b="1" dirty="0">
                <a:latin typeface="Arial Black" panose="020B0A04020102020204" pitchFamily="34" charset="0"/>
              </a:rPr>
              <a:t>	Some Healthy Food Swaps </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469570821"/>
              </p:ext>
            </p:extLst>
          </p:nvPr>
        </p:nvGraphicFramePr>
        <p:xfrm>
          <a:off x="90153" y="579438"/>
          <a:ext cx="12201004" cy="6278561"/>
        </p:xfrm>
        <a:graphic>
          <a:graphicData uri="http://schemas.openxmlformats.org/drawingml/2006/table">
            <a:tbl>
              <a:tblPr firstRow="1" bandRow="1">
                <a:tableStyleId>{5C22544A-7EE6-4342-B048-85BDC9FD1C3A}</a:tableStyleId>
              </a:tblPr>
              <a:tblGrid>
                <a:gridCol w="4692130">
                  <a:extLst>
                    <a:ext uri="{9D8B030D-6E8A-4147-A177-3AD203B41FA5}">
                      <a16:colId xmlns:a16="http://schemas.microsoft.com/office/drawing/2014/main" val="20000"/>
                    </a:ext>
                  </a:extLst>
                </a:gridCol>
                <a:gridCol w="3754437">
                  <a:extLst>
                    <a:ext uri="{9D8B030D-6E8A-4147-A177-3AD203B41FA5}">
                      <a16:colId xmlns:a16="http://schemas.microsoft.com/office/drawing/2014/main" val="20001"/>
                    </a:ext>
                  </a:extLst>
                </a:gridCol>
                <a:gridCol w="3754437">
                  <a:extLst>
                    <a:ext uri="{9D8B030D-6E8A-4147-A177-3AD203B41FA5}">
                      <a16:colId xmlns:a16="http://schemas.microsoft.com/office/drawing/2014/main" val="20002"/>
                    </a:ext>
                  </a:extLst>
                </a:gridCol>
              </a:tblGrid>
              <a:tr h="967629">
                <a:tc>
                  <a:txBody>
                    <a:bodyPr/>
                    <a:lstStyle/>
                    <a:p>
                      <a:pPr marL="0" marR="0">
                        <a:lnSpc>
                          <a:spcPct val="150000"/>
                        </a:lnSpc>
                        <a:spcBef>
                          <a:spcPts val="0"/>
                        </a:spcBef>
                        <a:spcAft>
                          <a:spcPts val="1000"/>
                        </a:spcAft>
                      </a:pPr>
                      <a:r>
                        <a:rPr lang="en-US" sz="2000" b="1" dirty="0">
                          <a:solidFill>
                            <a:schemeClr val="tx1">
                              <a:lumMod val="75000"/>
                              <a:lumOff val="25000"/>
                            </a:schemeClr>
                          </a:solidFill>
                          <a:effectLst/>
                          <a:latin typeface="Arial Black" panose="020B0A04020102020204" pitchFamily="34" charset="0"/>
                          <a:ea typeface="Calibri" panose="020F0502020204030204" pitchFamily="34" charset="0"/>
                          <a:cs typeface="SimSun" panose="02010600030101010101" pitchFamily="2" charset="-122"/>
                        </a:rPr>
                        <a:t>Instead of… (Less Healthy Habit)</a:t>
                      </a:r>
                      <a:endParaRPr lang="en-US" sz="2000" dirty="0">
                        <a:solidFill>
                          <a:schemeClr val="tx1">
                            <a:lumMod val="75000"/>
                            <a:lumOff val="25000"/>
                          </a:schemeClr>
                        </a:solidFill>
                        <a:effectLst/>
                        <a:latin typeface="Arial Black" panose="020B0A04020102020204" pitchFamily="34" charset="0"/>
                        <a:ea typeface="Calibri" panose="020F0502020204030204" pitchFamily="34" charset="0"/>
                        <a:cs typeface="SimSun" panose="02010600030101010101" pitchFamily="2" charset="-122"/>
                      </a:endParaRPr>
                    </a:p>
                  </a:txBody>
                  <a:tcPr marL="9525" marR="9525" marT="9525" marB="9525" anchor="ctr"/>
                </a:tc>
                <a:tc>
                  <a:txBody>
                    <a:bodyPr/>
                    <a:lstStyle/>
                    <a:p>
                      <a:pPr marL="0" marR="0">
                        <a:lnSpc>
                          <a:spcPct val="150000"/>
                        </a:lnSpc>
                        <a:spcBef>
                          <a:spcPts val="0"/>
                        </a:spcBef>
                        <a:spcAft>
                          <a:spcPts val="1000"/>
                        </a:spcAft>
                      </a:pPr>
                      <a:r>
                        <a:rPr lang="en-US" sz="2000" b="1" dirty="0">
                          <a:solidFill>
                            <a:schemeClr val="tx1">
                              <a:lumMod val="75000"/>
                              <a:lumOff val="25000"/>
                            </a:schemeClr>
                          </a:solidFill>
                          <a:effectLst/>
                          <a:latin typeface="Arial Black" panose="020B0A04020102020204" pitchFamily="34" charset="0"/>
                          <a:ea typeface="Calibri" panose="020F0502020204030204" pitchFamily="34" charset="0"/>
                          <a:cs typeface="SimSun" panose="02010600030101010101" pitchFamily="2" charset="-122"/>
                        </a:rPr>
                        <a:t>Choose… (Healthier Local Option)</a:t>
                      </a:r>
                      <a:endParaRPr lang="en-US" sz="2000" dirty="0">
                        <a:solidFill>
                          <a:schemeClr val="tx1">
                            <a:lumMod val="75000"/>
                            <a:lumOff val="25000"/>
                          </a:schemeClr>
                        </a:solidFill>
                        <a:effectLst/>
                        <a:latin typeface="Arial Black" panose="020B0A04020102020204" pitchFamily="34" charset="0"/>
                        <a:ea typeface="Calibri" panose="020F0502020204030204" pitchFamily="34" charset="0"/>
                        <a:cs typeface="SimSun" panose="02010600030101010101" pitchFamily="2" charset="-122"/>
                      </a:endParaRPr>
                    </a:p>
                  </a:txBody>
                  <a:tcPr marL="9525" marR="9525" marT="9525" marB="9525" anchor="ctr"/>
                </a:tc>
                <a:tc>
                  <a:txBody>
                    <a:bodyPr/>
                    <a:lstStyle/>
                    <a:p>
                      <a:pPr marL="0" marR="0">
                        <a:lnSpc>
                          <a:spcPct val="150000"/>
                        </a:lnSpc>
                        <a:spcBef>
                          <a:spcPts val="0"/>
                        </a:spcBef>
                        <a:spcAft>
                          <a:spcPts val="1000"/>
                        </a:spcAft>
                      </a:pPr>
                      <a:r>
                        <a:rPr lang="en-US" sz="2000" b="1" dirty="0">
                          <a:solidFill>
                            <a:schemeClr val="tx1">
                              <a:lumMod val="75000"/>
                              <a:lumOff val="25000"/>
                            </a:schemeClr>
                          </a:solidFill>
                          <a:effectLst/>
                          <a:latin typeface="Arial Black" panose="020B0A04020102020204" pitchFamily="34" charset="0"/>
                          <a:ea typeface="Calibri" panose="020F0502020204030204" pitchFamily="34" charset="0"/>
                          <a:cs typeface="SimSun" panose="02010600030101010101" pitchFamily="2" charset="-122"/>
                        </a:rPr>
                        <a:t>Why It’s Better</a:t>
                      </a:r>
                      <a:endParaRPr lang="en-US" sz="2000" dirty="0">
                        <a:solidFill>
                          <a:schemeClr val="tx1">
                            <a:lumMod val="75000"/>
                            <a:lumOff val="25000"/>
                          </a:schemeClr>
                        </a:solidFill>
                        <a:effectLst/>
                        <a:latin typeface="Arial Black" panose="020B0A04020102020204" pitchFamily="34" charset="0"/>
                        <a:ea typeface="Calibri" panose="020F0502020204030204" pitchFamily="34" charset="0"/>
                        <a:cs typeface="SimSun" panose="02010600030101010101" pitchFamily="2" charset="-122"/>
                      </a:endParaRPr>
                    </a:p>
                  </a:txBody>
                  <a:tcPr marL="9525" marR="9525" marT="9525" marB="9525" anchor="ctr"/>
                </a:tc>
                <a:extLst>
                  <a:ext uri="{0D108BD9-81ED-4DB2-BD59-A6C34878D82A}">
                    <a16:rowId xmlns:a16="http://schemas.microsoft.com/office/drawing/2014/main" val="10000"/>
                  </a:ext>
                </a:extLst>
              </a:tr>
              <a:tr h="1969652">
                <a:tc>
                  <a:txBody>
                    <a:bodyPr/>
                    <a:lstStyle/>
                    <a:p>
                      <a:pPr marL="0" marR="0">
                        <a:lnSpc>
                          <a:spcPct val="115000"/>
                        </a:lnSpc>
                        <a:spcBef>
                          <a:spcPts val="0"/>
                        </a:spcBef>
                        <a:spcAft>
                          <a:spcPts val="1000"/>
                        </a:spcAft>
                      </a:pPr>
                      <a:r>
                        <a:rPr lang="en-US" sz="2400" dirty="0">
                          <a:effectLst/>
                          <a:latin typeface="Arial Black" panose="020B0A04020102020204" pitchFamily="34" charset="0"/>
                          <a:ea typeface="Calibri" panose="020F0502020204030204" pitchFamily="34" charset="0"/>
                          <a:cs typeface="SimSun" panose="02010600030101010101" pitchFamily="2" charset="-122"/>
                        </a:rPr>
                        <a:t> </a:t>
                      </a:r>
                    </a:p>
                    <a:p>
                      <a:pPr marL="0" marR="0">
                        <a:lnSpc>
                          <a:spcPct val="115000"/>
                        </a:lnSpc>
                        <a:spcBef>
                          <a:spcPts val="0"/>
                        </a:spcBef>
                        <a:spcAft>
                          <a:spcPts val="1000"/>
                        </a:spcAft>
                      </a:pPr>
                      <a:r>
                        <a:rPr lang="en-US" sz="2400" dirty="0">
                          <a:effectLst/>
                          <a:latin typeface="Arial Black" panose="020B0A04020102020204" pitchFamily="34" charset="0"/>
                          <a:ea typeface="Calibri" panose="020F0502020204030204" pitchFamily="34" charset="0"/>
                          <a:cs typeface="SimSun" panose="02010600030101010101" pitchFamily="2" charset="-122"/>
                        </a:rPr>
                        <a:t>Large portions of white rice alone</a:t>
                      </a:r>
                    </a:p>
                  </a:txBody>
                  <a:tcPr marL="9525" marR="9525" marT="9525" marB="9525" anchor="ctr"/>
                </a:tc>
                <a:tc>
                  <a:txBody>
                    <a:bodyPr/>
                    <a:lstStyle/>
                    <a:p>
                      <a:pPr marL="0" marR="0">
                        <a:lnSpc>
                          <a:spcPct val="115000"/>
                        </a:lnSpc>
                        <a:spcBef>
                          <a:spcPts val="0"/>
                        </a:spcBef>
                        <a:spcAft>
                          <a:spcPts val="1000"/>
                        </a:spcAft>
                      </a:pPr>
                      <a:r>
                        <a:rPr lang="en-US" sz="2400">
                          <a:effectLst/>
                          <a:latin typeface="Arial Black" panose="020B0A04020102020204" pitchFamily="34" charset="0"/>
                          <a:ea typeface="Calibri" panose="020F0502020204030204" pitchFamily="34" charset="0"/>
                          <a:cs typeface="SimSun" panose="02010600030101010101" pitchFamily="2" charset="-122"/>
                        </a:rPr>
                        <a:t> </a:t>
                      </a:r>
                    </a:p>
                    <a:p>
                      <a:pPr marL="0" marR="0">
                        <a:lnSpc>
                          <a:spcPct val="115000"/>
                        </a:lnSpc>
                        <a:spcBef>
                          <a:spcPts val="0"/>
                        </a:spcBef>
                        <a:spcAft>
                          <a:spcPts val="1000"/>
                        </a:spcAft>
                      </a:pPr>
                      <a:r>
                        <a:rPr lang="en-US" sz="2400">
                          <a:effectLst/>
                          <a:latin typeface="Arial Black" panose="020B0A04020102020204" pitchFamily="34" charset="0"/>
                          <a:ea typeface="Calibri" panose="020F0502020204030204" pitchFamily="34" charset="0"/>
                          <a:cs typeface="SimSun" panose="02010600030101010101" pitchFamily="2" charset="-122"/>
                        </a:rPr>
                        <a:t>Smaller rice portion + beans, moi-moi, or vegetables</a:t>
                      </a:r>
                    </a:p>
                  </a:txBody>
                  <a:tcPr marL="9525" marR="9525" marT="9525" marB="9525" anchor="ctr"/>
                </a:tc>
                <a:tc>
                  <a:txBody>
                    <a:bodyPr/>
                    <a:lstStyle/>
                    <a:p>
                      <a:pPr marL="0" marR="0">
                        <a:lnSpc>
                          <a:spcPct val="115000"/>
                        </a:lnSpc>
                        <a:spcBef>
                          <a:spcPts val="0"/>
                        </a:spcBef>
                        <a:spcAft>
                          <a:spcPts val="1000"/>
                        </a:spcAft>
                      </a:pPr>
                      <a:r>
                        <a:rPr lang="en-US" sz="2400">
                          <a:effectLst/>
                          <a:latin typeface="Arial Black" panose="020B0A04020102020204" pitchFamily="34" charset="0"/>
                          <a:ea typeface="Calibri" panose="020F0502020204030204" pitchFamily="34" charset="0"/>
                          <a:cs typeface="SimSun" panose="02010600030101010101" pitchFamily="2" charset="-122"/>
                        </a:rPr>
                        <a:t> </a:t>
                      </a:r>
                    </a:p>
                    <a:p>
                      <a:pPr marL="0" marR="0">
                        <a:lnSpc>
                          <a:spcPct val="115000"/>
                        </a:lnSpc>
                        <a:spcBef>
                          <a:spcPts val="0"/>
                        </a:spcBef>
                        <a:spcAft>
                          <a:spcPts val="1000"/>
                        </a:spcAft>
                      </a:pPr>
                      <a:r>
                        <a:rPr lang="en-US" sz="2400">
                          <a:effectLst/>
                          <a:latin typeface="Arial Black" panose="020B0A04020102020204" pitchFamily="34" charset="0"/>
                          <a:ea typeface="Calibri" panose="020F0502020204030204" pitchFamily="34" charset="0"/>
                          <a:cs typeface="SimSun" panose="02010600030101010101" pitchFamily="2" charset="-122"/>
                        </a:rPr>
                        <a:t>Better blood sugar control and more nutrients</a:t>
                      </a:r>
                    </a:p>
                  </a:txBody>
                  <a:tcPr marL="9525" marR="9525" marT="9525" marB="9525" anchor="ctr"/>
                </a:tc>
                <a:extLst>
                  <a:ext uri="{0D108BD9-81ED-4DB2-BD59-A6C34878D82A}">
                    <a16:rowId xmlns:a16="http://schemas.microsoft.com/office/drawing/2014/main" val="10001"/>
                  </a:ext>
                </a:extLst>
              </a:tr>
              <a:tr h="1371628">
                <a:tc>
                  <a:txBody>
                    <a:bodyPr/>
                    <a:lstStyle/>
                    <a:p>
                      <a:pPr marL="0" marR="0">
                        <a:lnSpc>
                          <a:spcPct val="115000"/>
                        </a:lnSpc>
                        <a:spcBef>
                          <a:spcPts val="0"/>
                        </a:spcBef>
                        <a:spcAft>
                          <a:spcPts val="1000"/>
                        </a:spcAft>
                      </a:pPr>
                      <a:r>
                        <a:rPr lang="en-US" sz="2400" dirty="0">
                          <a:effectLst/>
                          <a:latin typeface="Arial Black" panose="020B0A04020102020204" pitchFamily="34" charset="0"/>
                          <a:ea typeface="Calibri" panose="020F0502020204030204" pitchFamily="34" charset="0"/>
                          <a:cs typeface="SimSun" panose="02010600030101010101" pitchFamily="2" charset="-122"/>
                        </a:rPr>
                        <a:t>Fried snacks (puff-puff, buns, chin-chin often)</a:t>
                      </a:r>
                    </a:p>
                  </a:txBody>
                  <a:tcPr marL="9525" marR="9525" marT="9525" marB="9525" anchor="ctr"/>
                </a:tc>
                <a:tc>
                  <a:txBody>
                    <a:bodyPr/>
                    <a:lstStyle/>
                    <a:p>
                      <a:pPr marL="0" marR="0">
                        <a:lnSpc>
                          <a:spcPct val="115000"/>
                        </a:lnSpc>
                        <a:spcBef>
                          <a:spcPts val="0"/>
                        </a:spcBef>
                        <a:spcAft>
                          <a:spcPts val="1000"/>
                        </a:spcAft>
                      </a:pPr>
                      <a:r>
                        <a:rPr lang="en-US" sz="2400">
                          <a:effectLst/>
                          <a:latin typeface="Arial Black" panose="020B0A04020102020204" pitchFamily="34" charset="0"/>
                          <a:ea typeface="Calibri" panose="020F0502020204030204" pitchFamily="34" charset="0"/>
                          <a:cs typeface="SimSun" panose="02010600030101010101" pitchFamily="2" charset="-122"/>
                        </a:rPr>
                        <a:t>Roasted corn, boiled groundnuts, garden eggs, fruits</a:t>
                      </a:r>
                    </a:p>
                  </a:txBody>
                  <a:tcPr marL="9525" marR="9525" marT="9525" marB="9525" anchor="ctr"/>
                </a:tc>
                <a:tc>
                  <a:txBody>
                    <a:bodyPr/>
                    <a:lstStyle/>
                    <a:p>
                      <a:pPr marL="0" marR="0">
                        <a:lnSpc>
                          <a:spcPct val="115000"/>
                        </a:lnSpc>
                        <a:spcBef>
                          <a:spcPts val="0"/>
                        </a:spcBef>
                        <a:spcAft>
                          <a:spcPts val="1000"/>
                        </a:spcAft>
                      </a:pPr>
                      <a:r>
                        <a:rPr lang="en-US" sz="2400" dirty="0">
                          <a:effectLst/>
                          <a:latin typeface="Arial Black" panose="020B0A04020102020204" pitchFamily="34" charset="0"/>
                          <a:ea typeface="Calibri" panose="020F0502020204030204" pitchFamily="34" charset="0"/>
                          <a:cs typeface="SimSun" panose="02010600030101010101" pitchFamily="2" charset="-122"/>
                        </a:rPr>
                        <a:t>Less unhealthy fat, more vitamins and fiber</a:t>
                      </a:r>
                    </a:p>
                  </a:txBody>
                  <a:tcPr marL="9525" marR="9525" marT="9525" marB="9525" anchor="ctr"/>
                </a:tc>
                <a:extLst>
                  <a:ext uri="{0D108BD9-81ED-4DB2-BD59-A6C34878D82A}">
                    <a16:rowId xmlns:a16="http://schemas.microsoft.com/office/drawing/2014/main" val="10002"/>
                  </a:ext>
                </a:extLst>
              </a:tr>
              <a:tr h="1969652">
                <a:tc>
                  <a:txBody>
                    <a:bodyPr/>
                    <a:lstStyle/>
                    <a:p>
                      <a:pPr marL="0" marR="0">
                        <a:lnSpc>
                          <a:spcPct val="115000"/>
                        </a:lnSpc>
                        <a:spcBef>
                          <a:spcPts val="0"/>
                        </a:spcBef>
                        <a:spcAft>
                          <a:spcPts val="1000"/>
                        </a:spcAft>
                      </a:pPr>
                      <a:r>
                        <a:rPr lang="en-US" sz="2400" dirty="0">
                          <a:effectLst/>
                          <a:latin typeface="Arial Black" panose="020B0A04020102020204" pitchFamily="34" charset="0"/>
                          <a:ea typeface="Calibri" panose="020F0502020204030204" pitchFamily="34" charset="0"/>
                          <a:cs typeface="SimSun" panose="02010600030101010101" pitchFamily="2" charset="-122"/>
                        </a:rPr>
                        <a:t> </a:t>
                      </a:r>
                    </a:p>
                    <a:p>
                      <a:pPr marL="0" marR="0">
                        <a:lnSpc>
                          <a:spcPct val="115000"/>
                        </a:lnSpc>
                        <a:spcBef>
                          <a:spcPts val="0"/>
                        </a:spcBef>
                        <a:spcAft>
                          <a:spcPts val="1000"/>
                        </a:spcAft>
                      </a:pPr>
                      <a:r>
                        <a:rPr lang="en-US" sz="2400" dirty="0">
                          <a:effectLst/>
                          <a:latin typeface="Arial Black" panose="020B0A04020102020204" pitchFamily="34" charset="0"/>
                          <a:ea typeface="Calibri" panose="020F0502020204030204" pitchFamily="34" charset="0"/>
                          <a:cs typeface="SimSun" panose="02010600030101010101" pitchFamily="2" charset="-122"/>
                        </a:rPr>
                        <a:t>Processed meats (sausages, corned beef, bacon)</a:t>
                      </a:r>
                    </a:p>
                  </a:txBody>
                  <a:tcPr marL="9525" marR="9525" marT="9525" marB="9525" anchor="ctr"/>
                </a:tc>
                <a:tc>
                  <a:txBody>
                    <a:bodyPr/>
                    <a:lstStyle/>
                    <a:p>
                      <a:pPr marL="0" marR="0">
                        <a:lnSpc>
                          <a:spcPct val="115000"/>
                        </a:lnSpc>
                        <a:spcBef>
                          <a:spcPts val="0"/>
                        </a:spcBef>
                        <a:spcAft>
                          <a:spcPts val="1000"/>
                        </a:spcAft>
                      </a:pPr>
                      <a:r>
                        <a:rPr lang="en-US" sz="2400" dirty="0">
                          <a:effectLst/>
                          <a:latin typeface="Arial Black" panose="020B0A04020102020204" pitchFamily="34" charset="0"/>
                          <a:ea typeface="Calibri" panose="020F0502020204030204" pitchFamily="34" charset="0"/>
                          <a:cs typeface="SimSun" panose="02010600030101010101" pitchFamily="2" charset="-122"/>
                        </a:rPr>
                        <a:t>Fresh fish, eggs, beans, lentils</a:t>
                      </a:r>
                    </a:p>
                  </a:txBody>
                  <a:tcPr marL="9525" marR="9525" marT="9525" marB="9525" anchor="ctr"/>
                </a:tc>
                <a:tc>
                  <a:txBody>
                    <a:bodyPr/>
                    <a:lstStyle/>
                    <a:p>
                      <a:pPr marL="0" marR="0">
                        <a:lnSpc>
                          <a:spcPct val="115000"/>
                        </a:lnSpc>
                        <a:spcBef>
                          <a:spcPts val="0"/>
                        </a:spcBef>
                        <a:spcAft>
                          <a:spcPts val="1000"/>
                        </a:spcAft>
                      </a:pPr>
                      <a:r>
                        <a:rPr lang="en-US" sz="2400" dirty="0">
                          <a:effectLst/>
                          <a:latin typeface="Arial Black" panose="020B0A04020102020204" pitchFamily="34" charset="0"/>
                          <a:ea typeface="Calibri" panose="020F0502020204030204" pitchFamily="34" charset="0"/>
                          <a:cs typeface="SimSun" panose="02010600030101010101" pitchFamily="2" charset="-122"/>
                        </a:rPr>
                        <a:t>Lower salt and preservatives</a:t>
                      </a:r>
                    </a:p>
                  </a:txBody>
                  <a:tcPr marL="9525" marR="9525" marT="9525" marB="9525" anchor="ctr"/>
                </a:tc>
                <a:extLst>
                  <a:ext uri="{0D108BD9-81ED-4DB2-BD59-A6C34878D82A}">
                    <a16:rowId xmlns:a16="http://schemas.microsoft.com/office/drawing/2014/main" val="10003"/>
                  </a:ext>
                </a:extLst>
              </a:tr>
            </a:tbl>
          </a:graphicData>
        </a:graphic>
      </p:graphicFrame>
      <p:sp>
        <p:nvSpPr>
          <p:cNvPr id="4" name="Slide Number Placeholder 3"/>
          <p:cNvSpPr>
            <a:spLocks noGrp="1"/>
          </p:cNvSpPr>
          <p:nvPr>
            <p:ph type="sldNum" sz="quarter" idx="12"/>
          </p:nvPr>
        </p:nvSpPr>
        <p:spPr/>
        <p:txBody>
          <a:bodyPr/>
          <a:lstStyle/>
          <a:p>
            <a:fld id="{67273AFF-68FC-4575-A8EA-5FA721A063CA}" type="slidenum">
              <a:rPr lang="en-US" smtClean="0"/>
              <a:t>14</a:t>
            </a:fld>
            <a:endParaRPr lang="en-US"/>
          </a:p>
        </p:txBody>
      </p:sp>
    </p:spTree>
    <p:extLst>
      <p:ext uri="{BB962C8B-B14F-4D97-AF65-F5344CB8AC3E}">
        <p14:creationId xmlns:p14="http://schemas.microsoft.com/office/powerpoint/2010/main" val="2303448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7151"/>
            <a:ext cx="10515600" cy="690943"/>
          </a:xfrm>
        </p:spPr>
        <p:txBody>
          <a:bodyPr>
            <a:normAutofit/>
          </a:bodyPr>
          <a:lstStyle/>
          <a:p>
            <a:r>
              <a:rPr lang="en-US" sz="3200" b="1" dirty="0">
                <a:latin typeface="Arial Black" panose="020B0A04020102020204" pitchFamily="34" charset="0"/>
              </a:rPr>
              <a:t>A Balanced Nigerian Meal Plate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5982846"/>
              </p:ext>
            </p:extLst>
          </p:nvPr>
        </p:nvGraphicFramePr>
        <p:xfrm>
          <a:off x="0" y="785813"/>
          <a:ext cx="12003108" cy="6004687"/>
        </p:xfrm>
        <a:graphic>
          <a:graphicData uri="http://schemas.openxmlformats.org/drawingml/2006/table">
            <a:tbl>
              <a:tblPr firstRow="1" bandRow="1">
                <a:tableStyleId>{5C22544A-7EE6-4342-B048-85BDC9FD1C3A}</a:tableStyleId>
              </a:tblPr>
              <a:tblGrid>
                <a:gridCol w="3000777">
                  <a:extLst>
                    <a:ext uri="{9D8B030D-6E8A-4147-A177-3AD203B41FA5}">
                      <a16:colId xmlns:a16="http://schemas.microsoft.com/office/drawing/2014/main" val="20000"/>
                    </a:ext>
                  </a:extLst>
                </a:gridCol>
                <a:gridCol w="3000777">
                  <a:extLst>
                    <a:ext uri="{9D8B030D-6E8A-4147-A177-3AD203B41FA5}">
                      <a16:colId xmlns:a16="http://schemas.microsoft.com/office/drawing/2014/main" val="20001"/>
                    </a:ext>
                  </a:extLst>
                </a:gridCol>
                <a:gridCol w="3000777">
                  <a:extLst>
                    <a:ext uri="{9D8B030D-6E8A-4147-A177-3AD203B41FA5}">
                      <a16:colId xmlns:a16="http://schemas.microsoft.com/office/drawing/2014/main" val="20002"/>
                    </a:ext>
                  </a:extLst>
                </a:gridCol>
                <a:gridCol w="3000777">
                  <a:extLst>
                    <a:ext uri="{9D8B030D-6E8A-4147-A177-3AD203B41FA5}">
                      <a16:colId xmlns:a16="http://schemas.microsoft.com/office/drawing/2014/main" val="20003"/>
                    </a:ext>
                  </a:extLst>
                </a:gridCol>
              </a:tblGrid>
              <a:tr h="370840">
                <a:tc>
                  <a:txBody>
                    <a:bodyPr/>
                    <a:lstStyle/>
                    <a:p>
                      <a:pPr marL="0" marR="0">
                        <a:lnSpc>
                          <a:spcPct val="115000"/>
                        </a:lnSpc>
                        <a:spcBef>
                          <a:spcPts val="0"/>
                        </a:spcBef>
                        <a:spcAft>
                          <a:spcPts val="1000"/>
                        </a:spcAft>
                      </a:pPr>
                      <a:r>
                        <a:rPr lang="en-US" sz="2000" b="1">
                          <a:solidFill>
                            <a:schemeClr val="tx1">
                              <a:lumMod val="75000"/>
                              <a:lumOff val="25000"/>
                            </a:schemeClr>
                          </a:solidFill>
                          <a:effectLst/>
                          <a:latin typeface="Arial Black" panose="020B0A04020102020204" pitchFamily="34" charset="0"/>
                          <a:ea typeface="Calibri" panose="020F0502020204030204" pitchFamily="34" charset="0"/>
                          <a:cs typeface="SimSun" panose="02010600030101010101" pitchFamily="2" charset="-122"/>
                        </a:rPr>
                        <a:t>Food Group</a:t>
                      </a:r>
                      <a:endParaRPr lang="en-US" sz="2000">
                        <a:solidFill>
                          <a:schemeClr val="tx1">
                            <a:lumMod val="75000"/>
                            <a:lumOff val="25000"/>
                          </a:schemeClr>
                        </a:solidFill>
                        <a:effectLst/>
                        <a:latin typeface="Arial Black" panose="020B0A04020102020204" pitchFamily="34" charset="0"/>
                        <a:ea typeface="Calibri" panose="020F0502020204030204" pitchFamily="34" charset="0"/>
                        <a:cs typeface="SimSun" panose="02010600030101010101" pitchFamily="2" charset="-122"/>
                      </a:endParaRPr>
                    </a:p>
                  </a:txBody>
                  <a:tcPr marL="9525" marR="9525" marT="9525" marB="9525" anchor="ctr"/>
                </a:tc>
                <a:tc>
                  <a:txBody>
                    <a:bodyPr/>
                    <a:lstStyle/>
                    <a:p>
                      <a:pPr marL="0" marR="0">
                        <a:lnSpc>
                          <a:spcPct val="115000"/>
                        </a:lnSpc>
                        <a:spcBef>
                          <a:spcPts val="0"/>
                        </a:spcBef>
                        <a:spcAft>
                          <a:spcPts val="1000"/>
                        </a:spcAft>
                      </a:pPr>
                      <a:r>
                        <a:rPr lang="en-US" sz="2000" b="1">
                          <a:solidFill>
                            <a:schemeClr val="tx1">
                              <a:lumMod val="75000"/>
                              <a:lumOff val="25000"/>
                            </a:schemeClr>
                          </a:solidFill>
                          <a:effectLst/>
                          <a:latin typeface="Arial Black" panose="020B0A04020102020204" pitchFamily="34" charset="0"/>
                          <a:ea typeface="Calibri" panose="020F0502020204030204" pitchFamily="34" charset="0"/>
                          <a:cs typeface="SimSun" panose="02010600030101010101" pitchFamily="2" charset="-122"/>
                        </a:rPr>
                        <a:t>Local Examples</a:t>
                      </a:r>
                      <a:endParaRPr lang="en-US" sz="2000">
                        <a:solidFill>
                          <a:schemeClr val="tx1">
                            <a:lumMod val="75000"/>
                            <a:lumOff val="25000"/>
                          </a:schemeClr>
                        </a:solidFill>
                        <a:effectLst/>
                        <a:latin typeface="Arial Black" panose="020B0A04020102020204" pitchFamily="34" charset="0"/>
                        <a:ea typeface="Calibri" panose="020F0502020204030204" pitchFamily="34" charset="0"/>
                        <a:cs typeface="SimSun" panose="02010600030101010101" pitchFamily="2" charset="-122"/>
                      </a:endParaRPr>
                    </a:p>
                  </a:txBody>
                  <a:tcPr marL="9525" marR="9525" marT="9525" marB="9525" anchor="ctr"/>
                </a:tc>
                <a:tc>
                  <a:txBody>
                    <a:bodyPr/>
                    <a:lstStyle/>
                    <a:p>
                      <a:pPr marL="0" marR="0">
                        <a:lnSpc>
                          <a:spcPct val="115000"/>
                        </a:lnSpc>
                        <a:spcBef>
                          <a:spcPts val="0"/>
                        </a:spcBef>
                        <a:spcAft>
                          <a:spcPts val="1000"/>
                        </a:spcAft>
                      </a:pPr>
                      <a:r>
                        <a:rPr lang="en-US" sz="2000" b="1">
                          <a:solidFill>
                            <a:schemeClr val="tx1">
                              <a:lumMod val="75000"/>
                              <a:lumOff val="25000"/>
                            </a:schemeClr>
                          </a:solidFill>
                          <a:effectLst/>
                          <a:latin typeface="Arial Black" panose="020B0A04020102020204" pitchFamily="34" charset="0"/>
                          <a:ea typeface="Calibri" panose="020F0502020204030204" pitchFamily="34" charset="0"/>
                          <a:cs typeface="SimSun" panose="02010600030101010101" pitchFamily="2" charset="-122"/>
                        </a:rPr>
                        <a:t>Portion Guide</a:t>
                      </a:r>
                      <a:endParaRPr lang="en-US" sz="2000">
                        <a:solidFill>
                          <a:schemeClr val="tx1">
                            <a:lumMod val="75000"/>
                            <a:lumOff val="25000"/>
                          </a:schemeClr>
                        </a:solidFill>
                        <a:effectLst/>
                        <a:latin typeface="Arial Black" panose="020B0A04020102020204" pitchFamily="34" charset="0"/>
                        <a:ea typeface="Calibri" panose="020F0502020204030204" pitchFamily="34" charset="0"/>
                        <a:cs typeface="SimSun" panose="02010600030101010101" pitchFamily="2" charset="-122"/>
                      </a:endParaRPr>
                    </a:p>
                  </a:txBody>
                  <a:tcPr marL="9525" marR="9525" marT="9525" marB="9525" anchor="ctr"/>
                </a:tc>
                <a:tc>
                  <a:txBody>
                    <a:bodyPr/>
                    <a:lstStyle/>
                    <a:p>
                      <a:pPr marL="0" marR="0">
                        <a:lnSpc>
                          <a:spcPct val="115000"/>
                        </a:lnSpc>
                        <a:spcBef>
                          <a:spcPts val="0"/>
                        </a:spcBef>
                        <a:spcAft>
                          <a:spcPts val="1000"/>
                        </a:spcAft>
                      </a:pPr>
                      <a:r>
                        <a:rPr lang="en-US" sz="2000" b="1" dirty="0">
                          <a:solidFill>
                            <a:schemeClr val="tx1">
                              <a:lumMod val="75000"/>
                              <a:lumOff val="25000"/>
                            </a:schemeClr>
                          </a:solidFill>
                          <a:effectLst/>
                          <a:latin typeface="Arial Black" panose="020B0A04020102020204" pitchFamily="34" charset="0"/>
                          <a:ea typeface="Calibri" panose="020F0502020204030204" pitchFamily="34" charset="0"/>
                          <a:cs typeface="SimSun" panose="02010600030101010101" pitchFamily="2" charset="-122"/>
                        </a:rPr>
                        <a:t>Health Benefit</a:t>
                      </a:r>
                      <a:endParaRPr lang="en-US" sz="2000" dirty="0">
                        <a:solidFill>
                          <a:schemeClr val="tx1">
                            <a:lumMod val="75000"/>
                            <a:lumOff val="25000"/>
                          </a:schemeClr>
                        </a:solidFill>
                        <a:effectLst/>
                        <a:latin typeface="Arial Black" panose="020B0A04020102020204" pitchFamily="34" charset="0"/>
                        <a:ea typeface="Calibri" panose="020F0502020204030204" pitchFamily="34" charset="0"/>
                        <a:cs typeface="SimSun" panose="02010600030101010101" pitchFamily="2" charset="-122"/>
                      </a:endParaRPr>
                    </a:p>
                  </a:txBody>
                  <a:tcPr marL="9525" marR="9525" marT="9525" marB="9525" anchor="ctr"/>
                </a:tc>
                <a:extLst>
                  <a:ext uri="{0D108BD9-81ED-4DB2-BD59-A6C34878D82A}">
                    <a16:rowId xmlns:a16="http://schemas.microsoft.com/office/drawing/2014/main" val="10000"/>
                  </a:ext>
                </a:extLst>
              </a:tr>
              <a:tr h="370840">
                <a:tc>
                  <a:txBody>
                    <a:bodyPr/>
                    <a:lstStyle/>
                    <a:p>
                      <a:pPr marL="0" marR="0">
                        <a:lnSpc>
                          <a:spcPct val="115000"/>
                        </a:lnSpc>
                        <a:spcBef>
                          <a:spcPts val="0"/>
                        </a:spcBef>
                        <a:spcAft>
                          <a:spcPts val="1000"/>
                        </a:spcAft>
                      </a:pPr>
                      <a:r>
                        <a:rPr lang="en-US" sz="2000" b="1">
                          <a:effectLst/>
                          <a:latin typeface="Arial Black" panose="020B0A04020102020204" pitchFamily="34" charset="0"/>
                          <a:ea typeface="Calibri" panose="020F0502020204030204" pitchFamily="34" charset="0"/>
                          <a:cs typeface="SimSun" panose="02010600030101010101" pitchFamily="2" charset="-122"/>
                        </a:rPr>
                        <a:t>Vegetables</a:t>
                      </a:r>
                      <a:endParaRPr lang="en-US" sz="2000">
                        <a:effectLst/>
                        <a:latin typeface="Arial Black" panose="020B0A04020102020204" pitchFamily="34" charset="0"/>
                        <a:ea typeface="Calibri" panose="020F0502020204030204" pitchFamily="34" charset="0"/>
                        <a:cs typeface="SimSun" panose="02010600030101010101" pitchFamily="2" charset="-122"/>
                      </a:endParaRPr>
                    </a:p>
                  </a:txBody>
                  <a:tcPr marL="9525" marR="9525" marT="9525" marB="9525" anchor="ctr"/>
                </a:tc>
                <a:tc>
                  <a:txBody>
                    <a:bodyPr/>
                    <a:lstStyle/>
                    <a:p>
                      <a:pPr marL="0" marR="0">
                        <a:lnSpc>
                          <a:spcPct val="115000"/>
                        </a:lnSpc>
                        <a:spcBef>
                          <a:spcPts val="0"/>
                        </a:spcBef>
                        <a:spcAft>
                          <a:spcPts val="1000"/>
                        </a:spcAft>
                      </a:pPr>
                      <a:r>
                        <a:rPr lang="en-US" sz="2000">
                          <a:effectLst/>
                          <a:latin typeface="Arial Black" panose="020B0A04020102020204" pitchFamily="34" charset="0"/>
                          <a:ea typeface="Calibri" panose="020F0502020204030204" pitchFamily="34" charset="0"/>
                          <a:cs typeface="SimSun" panose="02010600030101010101" pitchFamily="2" charset="-122"/>
                        </a:rPr>
                        <a:t>Ugu, efo, okra, bitter leaf, cabbage, carrot, green beans</a:t>
                      </a:r>
                    </a:p>
                  </a:txBody>
                  <a:tcPr marL="9525" marR="9525" marT="9525" marB="9525" anchor="ctr"/>
                </a:tc>
                <a:tc>
                  <a:txBody>
                    <a:bodyPr/>
                    <a:lstStyle/>
                    <a:p>
                      <a:pPr marL="0" marR="0">
                        <a:lnSpc>
                          <a:spcPct val="115000"/>
                        </a:lnSpc>
                        <a:spcBef>
                          <a:spcPts val="0"/>
                        </a:spcBef>
                        <a:spcAft>
                          <a:spcPts val="1000"/>
                        </a:spcAft>
                      </a:pPr>
                      <a:r>
                        <a:rPr lang="en-US" sz="2000" b="1">
                          <a:effectLst/>
                          <a:latin typeface="Arial Black" panose="020B0A04020102020204" pitchFamily="34" charset="0"/>
                          <a:ea typeface="Calibri" panose="020F0502020204030204" pitchFamily="34" charset="0"/>
                          <a:cs typeface="SimSun" panose="02010600030101010101" pitchFamily="2" charset="-122"/>
                        </a:rPr>
                        <a:t>½ of the plate</a:t>
                      </a:r>
                      <a:endParaRPr lang="en-US" sz="2000">
                        <a:effectLst/>
                        <a:latin typeface="Arial Black" panose="020B0A04020102020204" pitchFamily="34" charset="0"/>
                        <a:ea typeface="Calibri" panose="020F0502020204030204" pitchFamily="34" charset="0"/>
                        <a:cs typeface="SimSun" panose="02010600030101010101" pitchFamily="2" charset="-122"/>
                      </a:endParaRPr>
                    </a:p>
                  </a:txBody>
                  <a:tcPr marL="9525" marR="9525" marT="9525" marB="9525" anchor="ctr"/>
                </a:tc>
                <a:tc>
                  <a:txBody>
                    <a:bodyPr/>
                    <a:lstStyle/>
                    <a:p>
                      <a:pPr marL="0" marR="0">
                        <a:lnSpc>
                          <a:spcPct val="115000"/>
                        </a:lnSpc>
                        <a:spcBef>
                          <a:spcPts val="0"/>
                        </a:spcBef>
                        <a:spcAft>
                          <a:spcPts val="1000"/>
                        </a:spcAft>
                      </a:pPr>
                      <a:r>
                        <a:rPr lang="en-US" sz="2000">
                          <a:effectLst/>
                          <a:latin typeface="Arial Black" panose="020B0A04020102020204" pitchFamily="34" charset="0"/>
                          <a:ea typeface="Calibri" panose="020F0502020204030204" pitchFamily="34" charset="0"/>
                          <a:cs typeface="SimSun" panose="02010600030101010101" pitchFamily="2" charset="-122"/>
                        </a:rPr>
                        <a:t> </a:t>
                      </a:r>
                    </a:p>
                    <a:p>
                      <a:pPr marL="0" marR="0">
                        <a:lnSpc>
                          <a:spcPct val="115000"/>
                        </a:lnSpc>
                        <a:spcBef>
                          <a:spcPts val="0"/>
                        </a:spcBef>
                        <a:spcAft>
                          <a:spcPts val="1000"/>
                        </a:spcAft>
                      </a:pPr>
                      <a:r>
                        <a:rPr lang="en-US" sz="2000">
                          <a:effectLst/>
                          <a:latin typeface="Arial Black" panose="020B0A04020102020204" pitchFamily="34" charset="0"/>
                          <a:ea typeface="Calibri" panose="020F0502020204030204" pitchFamily="34" charset="0"/>
                          <a:cs typeface="SimSun" panose="02010600030101010101" pitchFamily="2" charset="-122"/>
                        </a:rPr>
                        <a:t>Prevents constipation, heart disease, and some cancers</a:t>
                      </a:r>
                    </a:p>
                  </a:txBody>
                  <a:tcPr marL="9525" marR="9525" marT="9525" marB="9525" anchor="ctr"/>
                </a:tc>
                <a:extLst>
                  <a:ext uri="{0D108BD9-81ED-4DB2-BD59-A6C34878D82A}">
                    <a16:rowId xmlns:a16="http://schemas.microsoft.com/office/drawing/2014/main" val="10001"/>
                  </a:ext>
                </a:extLst>
              </a:tr>
              <a:tr h="370840">
                <a:tc>
                  <a:txBody>
                    <a:bodyPr/>
                    <a:lstStyle/>
                    <a:p>
                      <a:pPr marL="0" marR="0">
                        <a:lnSpc>
                          <a:spcPct val="115000"/>
                        </a:lnSpc>
                        <a:spcBef>
                          <a:spcPts val="0"/>
                        </a:spcBef>
                        <a:spcAft>
                          <a:spcPts val="1000"/>
                        </a:spcAft>
                      </a:pPr>
                      <a:r>
                        <a:rPr lang="en-US" sz="2000" b="1">
                          <a:effectLst/>
                          <a:latin typeface="Arial Black" panose="020B0A04020102020204" pitchFamily="34" charset="0"/>
                          <a:ea typeface="Calibri" panose="020F0502020204030204" pitchFamily="34" charset="0"/>
                          <a:cs typeface="SimSun" panose="02010600030101010101" pitchFamily="2" charset="-122"/>
                        </a:rPr>
                        <a:t>Fruits</a:t>
                      </a:r>
                      <a:endParaRPr lang="en-US" sz="2000">
                        <a:effectLst/>
                        <a:latin typeface="Arial Black" panose="020B0A04020102020204" pitchFamily="34" charset="0"/>
                        <a:ea typeface="Calibri" panose="020F0502020204030204" pitchFamily="34" charset="0"/>
                        <a:cs typeface="SimSun" panose="02010600030101010101" pitchFamily="2" charset="-122"/>
                      </a:endParaRPr>
                    </a:p>
                  </a:txBody>
                  <a:tcPr marL="9525" marR="9525" marT="9525" marB="9525" anchor="ctr"/>
                </a:tc>
                <a:tc>
                  <a:txBody>
                    <a:bodyPr/>
                    <a:lstStyle/>
                    <a:p>
                      <a:pPr marL="0" marR="0">
                        <a:lnSpc>
                          <a:spcPct val="115000"/>
                        </a:lnSpc>
                        <a:spcBef>
                          <a:spcPts val="0"/>
                        </a:spcBef>
                        <a:spcAft>
                          <a:spcPts val="1000"/>
                        </a:spcAft>
                      </a:pPr>
                      <a:r>
                        <a:rPr lang="en-US" sz="2000">
                          <a:effectLst/>
                          <a:latin typeface="Arial Black" panose="020B0A04020102020204" pitchFamily="34" charset="0"/>
                          <a:ea typeface="Calibri" panose="020F0502020204030204" pitchFamily="34" charset="0"/>
                          <a:cs typeface="SimSun" panose="02010600030101010101" pitchFamily="2" charset="-122"/>
                        </a:rPr>
                        <a:t> </a:t>
                      </a:r>
                    </a:p>
                    <a:p>
                      <a:pPr marL="0" marR="0">
                        <a:lnSpc>
                          <a:spcPct val="115000"/>
                        </a:lnSpc>
                        <a:spcBef>
                          <a:spcPts val="0"/>
                        </a:spcBef>
                        <a:spcAft>
                          <a:spcPts val="1000"/>
                        </a:spcAft>
                      </a:pPr>
                      <a:r>
                        <a:rPr lang="en-US" sz="2000">
                          <a:effectLst/>
                          <a:latin typeface="Arial Black" panose="020B0A04020102020204" pitchFamily="34" charset="0"/>
                          <a:ea typeface="Calibri" panose="020F0502020204030204" pitchFamily="34" charset="0"/>
                          <a:cs typeface="SimSun" panose="02010600030101010101" pitchFamily="2" charset="-122"/>
                        </a:rPr>
                        <a:t>Orange, banana, pawpaw, mango, pineapple, watermelon, guava</a:t>
                      </a:r>
                    </a:p>
                  </a:txBody>
                  <a:tcPr marL="9525" marR="9525" marT="9525" marB="9525" anchor="ctr"/>
                </a:tc>
                <a:tc>
                  <a:txBody>
                    <a:bodyPr/>
                    <a:lstStyle/>
                    <a:p>
                      <a:pPr marL="0" marR="0">
                        <a:lnSpc>
                          <a:spcPct val="115000"/>
                        </a:lnSpc>
                        <a:spcBef>
                          <a:spcPts val="0"/>
                        </a:spcBef>
                        <a:spcAft>
                          <a:spcPts val="1000"/>
                        </a:spcAft>
                      </a:pPr>
                      <a:r>
                        <a:rPr lang="en-US" sz="2000">
                          <a:effectLst/>
                          <a:latin typeface="Arial Black" panose="020B0A04020102020204" pitchFamily="34" charset="0"/>
                          <a:ea typeface="Calibri" panose="020F0502020204030204" pitchFamily="34" charset="0"/>
                          <a:cs typeface="SimSun" panose="02010600030101010101" pitchFamily="2" charset="-122"/>
                        </a:rPr>
                        <a:t>1–2 servings daily</a:t>
                      </a:r>
                    </a:p>
                  </a:txBody>
                  <a:tcPr marL="9525" marR="9525" marT="9525" marB="9525" anchor="ctr"/>
                </a:tc>
                <a:tc>
                  <a:txBody>
                    <a:bodyPr/>
                    <a:lstStyle/>
                    <a:p>
                      <a:pPr marL="0" marR="0">
                        <a:lnSpc>
                          <a:spcPct val="115000"/>
                        </a:lnSpc>
                        <a:spcBef>
                          <a:spcPts val="0"/>
                        </a:spcBef>
                        <a:spcAft>
                          <a:spcPts val="1000"/>
                        </a:spcAft>
                      </a:pPr>
                      <a:r>
                        <a:rPr lang="en-US" sz="2000">
                          <a:effectLst/>
                          <a:latin typeface="Arial Black" panose="020B0A04020102020204" pitchFamily="34" charset="0"/>
                          <a:ea typeface="Calibri" panose="020F0502020204030204" pitchFamily="34" charset="0"/>
                          <a:cs typeface="SimSun" panose="02010600030101010101" pitchFamily="2" charset="-122"/>
                        </a:rPr>
                        <a:t>Boosts immunity, provides vitamins and fiber</a:t>
                      </a:r>
                    </a:p>
                  </a:txBody>
                  <a:tcPr marL="9525" marR="9525" marT="9525" marB="9525" anchor="ctr"/>
                </a:tc>
                <a:extLst>
                  <a:ext uri="{0D108BD9-81ED-4DB2-BD59-A6C34878D82A}">
                    <a16:rowId xmlns:a16="http://schemas.microsoft.com/office/drawing/2014/main" val="10002"/>
                  </a:ext>
                </a:extLst>
              </a:tr>
              <a:tr h="370840">
                <a:tc>
                  <a:txBody>
                    <a:bodyPr/>
                    <a:lstStyle/>
                    <a:p>
                      <a:pPr marL="0" marR="0">
                        <a:lnSpc>
                          <a:spcPct val="115000"/>
                        </a:lnSpc>
                        <a:spcBef>
                          <a:spcPts val="0"/>
                        </a:spcBef>
                        <a:spcAft>
                          <a:spcPts val="1000"/>
                        </a:spcAft>
                      </a:pPr>
                      <a:r>
                        <a:rPr lang="en-US" sz="2000" b="1">
                          <a:effectLst/>
                          <a:latin typeface="Arial Black" panose="020B0A04020102020204" pitchFamily="34" charset="0"/>
                          <a:ea typeface="Calibri" panose="020F0502020204030204" pitchFamily="34" charset="0"/>
                          <a:cs typeface="SimSun" panose="02010600030101010101" pitchFamily="2" charset="-122"/>
                        </a:rPr>
                        <a:t> </a:t>
                      </a:r>
                      <a:endParaRPr lang="en-US" sz="2000">
                        <a:effectLst/>
                        <a:latin typeface="Arial Black" panose="020B0A04020102020204" pitchFamily="34" charset="0"/>
                        <a:ea typeface="Calibri" panose="020F0502020204030204" pitchFamily="34" charset="0"/>
                        <a:cs typeface="SimSun" panose="02010600030101010101" pitchFamily="2" charset="-122"/>
                      </a:endParaRPr>
                    </a:p>
                    <a:p>
                      <a:pPr marL="0" marR="0">
                        <a:lnSpc>
                          <a:spcPct val="115000"/>
                        </a:lnSpc>
                        <a:spcBef>
                          <a:spcPts val="0"/>
                        </a:spcBef>
                        <a:spcAft>
                          <a:spcPts val="1000"/>
                        </a:spcAft>
                      </a:pPr>
                      <a:r>
                        <a:rPr lang="en-US" sz="2000" b="1">
                          <a:effectLst/>
                          <a:latin typeface="Arial Black" panose="020B0A04020102020204" pitchFamily="34" charset="0"/>
                          <a:ea typeface="Calibri" panose="020F0502020204030204" pitchFamily="34" charset="0"/>
                          <a:cs typeface="SimSun" panose="02010600030101010101" pitchFamily="2" charset="-122"/>
                        </a:rPr>
                        <a:t> </a:t>
                      </a:r>
                      <a:endParaRPr lang="en-US" sz="2000">
                        <a:effectLst/>
                        <a:latin typeface="Arial Black" panose="020B0A04020102020204" pitchFamily="34" charset="0"/>
                        <a:ea typeface="Calibri" panose="020F0502020204030204" pitchFamily="34" charset="0"/>
                        <a:cs typeface="SimSun" panose="02010600030101010101" pitchFamily="2" charset="-122"/>
                      </a:endParaRPr>
                    </a:p>
                    <a:p>
                      <a:pPr marL="0" marR="0">
                        <a:lnSpc>
                          <a:spcPct val="115000"/>
                        </a:lnSpc>
                        <a:spcBef>
                          <a:spcPts val="0"/>
                        </a:spcBef>
                        <a:spcAft>
                          <a:spcPts val="1000"/>
                        </a:spcAft>
                      </a:pPr>
                      <a:r>
                        <a:rPr lang="en-US" sz="2000" b="1">
                          <a:effectLst/>
                          <a:latin typeface="Arial Black" panose="020B0A04020102020204" pitchFamily="34" charset="0"/>
                          <a:ea typeface="Calibri" panose="020F0502020204030204" pitchFamily="34" charset="0"/>
                          <a:cs typeface="SimSun" panose="02010600030101010101" pitchFamily="2" charset="-122"/>
                        </a:rPr>
                        <a:t>Whole Grains / Starchy Foods</a:t>
                      </a:r>
                      <a:endParaRPr lang="en-US" sz="2000">
                        <a:effectLst/>
                        <a:latin typeface="Arial Black" panose="020B0A04020102020204" pitchFamily="34" charset="0"/>
                        <a:ea typeface="Calibri" panose="020F0502020204030204" pitchFamily="34" charset="0"/>
                        <a:cs typeface="SimSun" panose="02010600030101010101" pitchFamily="2" charset="-122"/>
                      </a:endParaRPr>
                    </a:p>
                  </a:txBody>
                  <a:tcPr marL="9525" marR="9525" marT="9525" marB="9525" anchor="ctr"/>
                </a:tc>
                <a:tc>
                  <a:txBody>
                    <a:bodyPr/>
                    <a:lstStyle/>
                    <a:p>
                      <a:pPr marL="0" marR="0">
                        <a:lnSpc>
                          <a:spcPct val="115000"/>
                        </a:lnSpc>
                        <a:spcBef>
                          <a:spcPts val="0"/>
                        </a:spcBef>
                        <a:spcAft>
                          <a:spcPts val="1000"/>
                        </a:spcAft>
                      </a:pPr>
                      <a:r>
                        <a:rPr lang="en-US" sz="2000">
                          <a:effectLst/>
                          <a:latin typeface="Arial Black" panose="020B0A04020102020204" pitchFamily="34" charset="0"/>
                          <a:ea typeface="Calibri" panose="020F0502020204030204" pitchFamily="34" charset="0"/>
                          <a:cs typeface="SimSun" panose="02010600030101010101" pitchFamily="2" charset="-122"/>
                        </a:rPr>
                        <a:t> </a:t>
                      </a:r>
                    </a:p>
                    <a:p>
                      <a:pPr marL="0" marR="0">
                        <a:lnSpc>
                          <a:spcPct val="115000"/>
                        </a:lnSpc>
                        <a:spcBef>
                          <a:spcPts val="0"/>
                        </a:spcBef>
                        <a:spcAft>
                          <a:spcPts val="1000"/>
                        </a:spcAft>
                      </a:pPr>
                      <a:r>
                        <a:rPr lang="en-US" sz="2000">
                          <a:effectLst/>
                          <a:latin typeface="Arial Black" panose="020B0A04020102020204" pitchFamily="34" charset="0"/>
                          <a:ea typeface="Calibri" panose="020F0502020204030204" pitchFamily="34" charset="0"/>
                          <a:cs typeface="SimSun" panose="02010600030101010101" pitchFamily="2" charset="-122"/>
                        </a:rPr>
                        <a:t>Ofada rice, brown rice, corn, millet, sorghum, unripe plantain, oats</a:t>
                      </a:r>
                    </a:p>
                  </a:txBody>
                  <a:tcPr marL="9525" marR="9525" marT="9525" marB="9525" anchor="ctr"/>
                </a:tc>
                <a:tc>
                  <a:txBody>
                    <a:bodyPr/>
                    <a:lstStyle/>
                    <a:p>
                      <a:pPr marL="0" marR="0">
                        <a:lnSpc>
                          <a:spcPct val="115000"/>
                        </a:lnSpc>
                        <a:spcBef>
                          <a:spcPts val="0"/>
                        </a:spcBef>
                        <a:spcAft>
                          <a:spcPts val="1000"/>
                        </a:spcAft>
                      </a:pPr>
                      <a:r>
                        <a:rPr lang="en-US" sz="2000" b="1">
                          <a:effectLst/>
                          <a:latin typeface="Arial Black" panose="020B0A04020102020204" pitchFamily="34" charset="0"/>
                          <a:ea typeface="Calibri" panose="020F0502020204030204" pitchFamily="34" charset="0"/>
                          <a:cs typeface="SimSun" panose="02010600030101010101" pitchFamily="2" charset="-122"/>
                        </a:rPr>
                        <a:t>¼ of the plate</a:t>
                      </a:r>
                      <a:endParaRPr lang="en-US" sz="2000">
                        <a:effectLst/>
                        <a:latin typeface="Arial Black" panose="020B0A04020102020204" pitchFamily="34" charset="0"/>
                        <a:ea typeface="Calibri" panose="020F0502020204030204" pitchFamily="34" charset="0"/>
                        <a:cs typeface="SimSun" panose="02010600030101010101" pitchFamily="2" charset="-122"/>
                      </a:endParaRPr>
                    </a:p>
                  </a:txBody>
                  <a:tcPr marL="9525" marR="9525" marT="9525" marB="9525" anchor="ctr"/>
                </a:tc>
                <a:tc>
                  <a:txBody>
                    <a:bodyPr/>
                    <a:lstStyle/>
                    <a:p>
                      <a:pPr marL="0" marR="0">
                        <a:lnSpc>
                          <a:spcPct val="115000"/>
                        </a:lnSpc>
                        <a:spcBef>
                          <a:spcPts val="0"/>
                        </a:spcBef>
                        <a:spcAft>
                          <a:spcPts val="1000"/>
                        </a:spcAft>
                      </a:pPr>
                      <a:r>
                        <a:rPr lang="en-US" sz="2000" dirty="0">
                          <a:effectLst/>
                          <a:latin typeface="Arial Black" panose="020B0A04020102020204" pitchFamily="34" charset="0"/>
                          <a:ea typeface="Calibri" panose="020F0502020204030204" pitchFamily="34" charset="0"/>
                          <a:cs typeface="SimSun" panose="02010600030101010101" pitchFamily="2" charset="-122"/>
                        </a:rPr>
                        <a:t>Provides steady energy and supports digestion</a:t>
                      </a:r>
                    </a:p>
                  </a:txBody>
                  <a:tcPr marL="9525" marR="9525" marT="9525" marB="9525" anchor="ctr"/>
                </a:tc>
                <a:extLst>
                  <a:ext uri="{0D108BD9-81ED-4DB2-BD59-A6C34878D82A}">
                    <a16:rowId xmlns:a16="http://schemas.microsoft.com/office/drawing/2014/main" val="10003"/>
                  </a:ext>
                </a:extLst>
              </a:tr>
            </a:tbl>
          </a:graphicData>
        </a:graphic>
      </p:graphicFrame>
      <p:sp>
        <p:nvSpPr>
          <p:cNvPr id="4" name="Slide Number Placeholder 3"/>
          <p:cNvSpPr>
            <a:spLocks noGrp="1"/>
          </p:cNvSpPr>
          <p:nvPr>
            <p:ph type="sldNum" sz="quarter" idx="12"/>
          </p:nvPr>
        </p:nvSpPr>
        <p:spPr/>
        <p:txBody>
          <a:bodyPr/>
          <a:lstStyle/>
          <a:p>
            <a:fld id="{67273AFF-68FC-4575-A8EA-5FA721A063CA}" type="slidenum">
              <a:rPr lang="en-US" smtClean="0"/>
              <a:t>15</a:t>
            </a:fld>
            <a:endParaRPr lang="en-US"/>
          </a:p>
        </p:txBody>
      </p:sp>
    </p:spTree>
    <p:extLst>
      <p:ext uri="{BB962C8B-B14F-4D97-AF65-F5344CB8AC3E}">
        <p14:creationId xmlns:p14="http://schemas.microsoft.com/office/powerpoint/2010/main" val="39682406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618185"/>
          </a:xfrm>
        </p:spPr>
        <p:txBody>
          <a:bodyPr>
            <a:normAutofit/>
          </a:bodyPr>
          <a:lstStyle/>
          <a:p>
            <a:r>
              <a:rPr lang="en-US" sz="3200" dirty="0">
                <a:latin typeface="Arial Black" panose="020B0A04020102020204" pitchFamily="34" charset="0"/>
              </a:rPr>
              <a:t>Healthy Eating Habits Beyond Food Choices</a:t>
            </a:r>
          </a:p>
        </p:txBody>
      </p:sp>
      <p:sp>
        <p:nvSpPr>
          <p:cNvPr id="3" name="Content Placeholder 2"/>
          <p:cNvSpPr>
            <a:spLocks noGrp="1"/>
          </p:cNvSpPr>
          <p:nvPr>
            <p:ph idx="1"/>
          </p:nvPr>
        </p:nvSpPr>
        <p:spPr>
          <a:xfrm>
            <a:off x="115910" y="1043189"/>
            <a:ext cx="11644290" cy="5678286"/>
          </a:xfrm>
        </p:spPr>
        <p:txBody>
          <a:bodyPr>
            <a:normAutofit fontScale="92500" lnSpcReduction="10000"/>
          </a:bodyPr>
          <a:lstStyle/>
          <a:p>
            <a:pPr marL="0" indent="0" algn="ctr">
              <a:buNone/>
            </a:pPr>
            <a:r>
              <a:rPr lang="en-US" sz="3600" dirty="0">
                <a:latin typeface="Arial Black" pitchFamily="34" charset="0"/>
              </a:rPr>
              <a:t>What we eat is important</a:t>
            </a:r>
            <a:r>
              <a:rPr lang="en-US" sz="3600" dirty="0"/>
              <a:t>  Eat varieties of foods, more plant base food and limit processed food (</a:t>
            </a:r>
            <a:r>
              <a:rPr lang="en-US" sz="3600" dirty="0" err="1"/>
              <a:t>e.g</a:t>
            </a:r>
            <a:r>
              <a:rPr lang="en-US" sz="3600" dirty="0"/>
              <a:t> high sugar, salt and unhealthy fats)</a:t>
            </a:r>
          </a:p>
          <a:p>
            <a:pPr marL="0" indent="0">
              <a:buNone/>
            </a:pPr>
            <a:r>
              <a:rPr lang="en-US" sz="3600" dirty="0"/>
              <a:t> </a:t>
            </a:r>
            <a:r>
              <a:rPr lang="en-US" sz="3600" dirty="0">
                <a:latin typeface="Arial Black" pitchFamily="34" charset="0"/>
              </a:rPr>
              <a:t>but how we eat also matters</a:t>
            </a:r>
            <a:r>
              <a:rPr lang="en-US" dirty="0"/>
              <a:t>:</a:t>
            </a:r>
          </a:p>
          <a:p>
            <a:r>
              <a:rPr lang="en-US" sz="2600" dirty="0"/>
              <a:t>Meal timing :Avoid skipping meals and then over eating later</a:t>
            </a:r>
          </a:p>
          <a:p>
            <a:pPr lvl="0" algn="just">
              <a:lnSpc>
                <a:spcPct val="150000"/>
              </a:lnSpc>
            </a:pPr>
            <a:r>
              <a:rPr lang="en-US" sz="2600" dirty="0"/>
              <a:t>Portion control :Eat moderate </a:t>
            </a:r>
            <a:r>
              <a:rPr lang="en-US" sz="2600" dirty="0" err="1"/>
              <a:t>portions,you</a:t>
            </a:r>
            <a:r>
              <a:rPr lang="en-US" sz="2600" dirty="0"/>
              <a:t> can use smaller plate if necessary</a:t>
            </a:r>
          </a:p>
          <a:p>
            <a:pPr lvl="0" algn="just">
              <a:lnSpc>
                <a:spcPct val="150000"/>
              </a:lnSpc>
            </a:pPr>
            <a:r>
              <a:rPr lang="en-US" sz="2600" dirty="0"/>
              <a:t>Eating </a:t>
            </a:r>
            <a:r>
              <a:rPr lang="en-US" sz="2600" dirty="0" err="1"/>
              <a:t>environment:Eat</a:t>
            </a:r>
            <a:r>
              <a:rPr lang="en-US" sz="2600" dirty="0"/>
              <a:t> with family at a table and not </a:t>
            </a:r>
            <a:r>
              <a:rPr lang="en-US" sz="2600" dirty="0" err="1"/>
              <a:t>infront</a:t>
            </a:r>
            <a:r>
              <a:rPr lang="en-US" sz="2600" dirty="0"/>
              <a:t> of TV or phone</a:t>
            </a:r>
          </a:p>
          <a:p>
            <a:pPr lvl="0" algn="just">
              <a:lnSpc>
                <a:spcPct val="150000"/>
              </a:lnSpc>
            </a:pPr>
            <a:r>
              <a:rPr lang="en-US" sz="2600" dirty="0"/>
              <a:t>Water :Drink enough clean water daily instead of sweetened drinks</a:t>
            </a:r>
          </a:p>
          <a:p>
            <a:pPr lvl="0" algn="just">
              <a:lnSpc>
                <a:spcPct val="150000"/>
              </a:lnSpc>
            </a:pPr>
            <a:r>
              <a:rPr lang="en-US" sz="2600" dirty="0"/>
              <a:t>Gradual change: Start small-one healthy swap at a time </a:t>
            </a:r>
            <a:r>
              <a:rPr lang="en-US" sz="2600" dirty="0" err="1"/>
              <a:t>e.g</a:t>
            </a:r>
            <a:r>
              <a:rPr lang="en-US" sz="2600" dirty="0"/>
              <a:t> replace white bread with whole </a:t>
            </a:r>
            <a:r>
              <a:rPr lang="en-US" sz="2600" dirty="0" err="1"/>
              <a:t>wheat,soft</a:t>
            </a:r>
            <a:r>
              <a:rPr lang="en-US" sz="2600" dirty="0"/>
              <a:t> drink with water</a:t>
            </a:r>
          </a:p>
        </p:txBody>
      </p:sp>
      <p:sp>
        <p:nvSpPr>
          <p:cNvPr id="4" name="Slide Number Placeholder 3"/>
          <p:cNvSpPr>
            <a:spLocks noGrp="1"/>
          </p:cNvSpPr>
          <p:nvPr>
            <p:ph type="sldNum" sz="quarter" idx="12"/>
          </p:nvPr>
        </p:nvSpPr>
        <p:spPr/>
        <p:txBody>
          <a:bodyPr/>
          <a:lstStyle/>
          <a:p>
            <a:fld id="{67273AFF-68FC-4575-A8EA-5FA721A063CA}" type="slidenum">
              <a:rPr lang="en-US" smtClean="0"/>
              <a:t>16</a:t>
            </a:fld>
            <a:endParaRPr lang="en-US" dirty="0"/>
          </a:p>
        </p:txBody>
      </p:sp>
    </p:spTree>
    <p:extLst>
      <p:ext uri="{BB962C8B-B14F-4D97-AF65-F5344CB8AC3E}">
        <p14:creationId xmlns:p14="http://schemas.microsoft.com/office/powerpoint/2010/main" val="2536138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789" y="1"/>
            <a:ext cx="11225011" cy="837126"/>
          </a:xfrm>
        </p:spPr>
        <p:txBody>
          <a:bodyPr>
            <a:normAutofit fontScale="90000"/>
          </a:bodyPr>
          <a:lstStyle/>
          <a:p>
            <a:br>
              <a:rPr lang="en-US" b="1" dirty="0">
                <a:latin typeface="Arial Black" panose="020B0A04020102020204" pitchFamily="34" charset="0"/>
              </a:rPr>
            </a:br>
            <a:r>
              <a:rPr lang="en-US" b="1" dirty="0">
                <a:latin typeface="Arial Black" panose="020B0A04020102020204" pitchFamily="34" charset="0"/>
              </a:rPr>
              <a:t>Understanding the DREAMS Framework</a:t>
            </a:r>
            <a:br>
              <a:rPr lang="en-US" b="1" dirty="0"/>
            </a:br>
            <a:endParaRPr lang="en-US" dirty="0"/>
          </a:p>
        </p:txBody>
      </p:sp>
      <p:sp>
        <p:nvSpPr>
          <p:cNvPr id="3" name="Content Placeholder 2"/>
          <p:cNvSpPr>
            <a:spLocks noGrp="1"/>
          </p:cNvSpPr>
          <p:nvPr>
            <p:ph idx="1"/>
          </p:nvPr>
        </p:nvSpPr>
        <p:spPr>
          <a:xfrm>
            <a:off x="-1" y="837126"/>
            <a:ext cx="11513713" cy="6020873"/>
          </a:xfrm>
        </p:spPr>
        <p:txBody>
          <a:bodyPr/>
          <a:lstStyle/>
          <a:p>
            <a:pPr marL="0" indent="0">
              <a:buNone/>
            </a:pPr>
            <a:r>
              <a:rPr lang="en-US" sz="3600" b="1" dirty="0">
                <a:latin typeface="+mj-lt"/>
              </a:rPr>
              <a:t>Relationship Making Positive and health Social Connections.</a:t>
            </a:r>
          </a:p>
          <a:p>
            <a:r>
              <a:rPr lang="en-US" dirty="0"/>
              <a:t> God created us to live in relationship</a:t>
            </a:r>
            <a:r>
              <a:rPr lang="en-US" sz="2400" b="1" dirty="0"/>
              <a:t> </a:t>
            </a:r>
            <a:r>
              <a:rPr lang="en-US" sz="2400" dirty="0"/>
              <a:t>Gen.2:18 it is not good for man to be alone </a:t>
            </a:r>
            <a:endParaRPr lang="en-US" sz="2000" dirty="0"/>
          </a:p>
          <a:p>
            <a:pPr>
              <a:lnSpc>
                <a:spcPct val="100000"/>
              </a:lnSpc>
            </a:pPr>
            <a:r>
              <a:rPr lang="en-US" dirty="0"/>
              <a:t>God created us for fellowship. Hebrews 10:24–25 reminds us: </a:t>
            </a:r>
            <a:r>
              <a:rPr lang="en-US" i="1" dirty="0"/>
              <a:t>“Let us not give up meeting together… but encourage one another.”</a:t>
            </a:r>
            <a:r>
              <a:rPr lang="en-US" dirty="0"/>
              <a:t> Social connections bring encouragement, accountability, and joy.</a:t>
            </a:r>
          </a:p>
          <a:p>
            <a:pPr>
              <a:lnSpc>
                <a:spcPct val="100000"/>
              </a:lnSpc>
            </a:pPr>
            <a:r>
              <a:rPr lang="en-US" dirty="0"/>
              <a:t>Loneliness and broken relationships harm both the body and the spirit. Positive relationships are medicine for the soul</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6524" y="4790940"/>
            <a:ext cx="9710670" cy="2067059"/>
          </a:xfrm>
          <a:prstGeom prst="rect">
            <a:avLst/>
          </a:prstGeom>
        </p:spPr>
      </p:pic>
      <p:sp>
        <p:nvSpPr>
          <p:cNvPr id="6" name="Slide Number Placeholder 5"/>
          <p:cNvSpPr>
            <a:spLocks noGrp="1"/>
          </p:cNvSpPr>
          <p:nvPr>
            <p:ph type="sldNum" sz="quarter" idx="12"/>
          </p:nvPr>
        </p:nvSpPr>
        <p:spPr/>
        <p:txBody>
          <a:bodyPr/>
          <a:lstStyle/>
          <a:p>
            <a:fld id="{67273AFF-68FC-4575-A8EA-5FA721A063CA}" type="slidenum">
              <a:rPr lang="en-US" smtClean="0"/>
              <a:t>17</a:t>
            </a:fld>
            <a:endParaRPr lang="en-US"/>
          </a:p>
        </p:txBody>
      </p:sp>
    </p:spTree>
    <p:extLst>
      <p:ext uri="{BB962C8B-B14F-4D97-AF65-F5344CB8AC3E}">
        <p14:creationId xmlns:p14="http://schemas.microsoft.com/office/powerpoint/2010/main" val="1750607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566670"/>
          </a:xfrm>
        </p:spPr>
        <p:txBody>
          <a:bodyPr>
            <a:normAutofit/>
          </a:bodyPr>
          <a:lstStyle/>
          <a:p>
            <a:r>
              <a:rPr lang="en-US" sz="3200" b="1" dirty="0">
                <a:latin typeface="Arial Black" panose="020B0A04020102020204" pitchFamily="34" charset="0"/>
              </a:rPr>
              <a:t>POSITIVE AND HEALTHY SOCIAL CONNECTIONS</a:t>
            </a:r>
            <a:endParaRPr lang="en-US" sz="3200" dirty="0">
              <a:latin typeface="Arial Black" panose="020B0A04020102020204" pitchFamily="34" charset="0"/>
            </a:endParaRPr>
          </a:p>
        </p:txBody>
      </p:sp>
      <p:sp>
        <p:nvSpPr>
          <p:cNvPr id="3" name="Content Placeholder 2"/>
          <p:cNvSpPr>
            <a:spLocks noGrp="1"/>
          </p:cNvSpPr>
          <p:nvPr>
            <p:ph idx="1"/>
          </p:nvPr>
        </p:nvSpPr>
        <p:spPr>
          <a:xfrm>
            <a:off x="218941" y="592652"/>
            <a:ext cx="11874321" cy="5892799"/>
          </a:xfrm>
        </p:spPr>
        <p:txBody>
          <a:bodyPr>
            <a:normAutofit fontScale="92500" lnSpcReduction="10000"/>
          </a:bodyPr>
          <a:lstStyle/>
          <a:p>
            <a:pPr algn="just">
              <a:lnSpc>
                <a:spcPct val="150000"/>
              </a:lnSpc>
            </a:pPr>
            <a:r>
              <a:rPr lang="en-US" dirty="0">
                <a:latin typeface="Arial Black" panose="020B0A04020102020204" pitchFamily="34" charset="0"/>
              </a:rPr>
              <a:t>Goes beyond casual greetings; it is about building trust, sharing joy and pain, and knowing you are not alone.</a:t>
            </a:r>
          </a:p>
          <a:p>
            <a:pPr lvl="0" algn="just">
              <a:lnSpc>
                <a:spcPct val="150000"/>
              </a:lnSpc>
            </a:pPr>
            <a:r>
              <a:rPr lang="en-US" dirty="0">
                <a:latin typeface="Arial Black" panose="020B0A04020102020204" pitchFamily="34" charset="0"/>
              </a:rPr>
              <a:t>Positive connections are relationships that encourage, support, and uplift us.</a:t>
            </a:r>
          </a:p>
          <a:p>
            <a:pPr lvl="0" algn="just">
              <a:lnSpc>
                <a:spcPct val="150000"/>
              </a:lnSpc>
            </a:pPr>
            <a:r>
              <a:rPr lang="en-US" dirty="0">
                <a:latin typeface="Arial Black" panose="020B0A04020102020204" pitchFamily="34" charset="0"/>
              </a:rPr>
              <a:t>Negative connections drain us, increase stress, or promote harmful behaviors.</a:t>
            </a:r>
          </a:p>
          <a:p>
            <a:pPr algn="just">
              <a:lnSpc>
                <a:spcPct val="150000"/>
              </a:lnSpc>
            </a:pPr>
            <a:r>
              <a:rPr lang="en-US" dirty="0">
                <a:latin typeface="Arial Black" panose="020B0A04020102020204" pitchFamily="34" charset="0"/>
              </a:rPr>
              <a:t>Studies show that being socially isolated feels to the brain almost the same as physical pain</a:t>
            </a:r>
          </a:p>
          <a:p>
            <a:pPr algn="just">
              <a:lnSpc>
                <a:spcPct val="150000"/>
              </a:lnSpc>
            </a:pPr>
            <a:r>
              <a:rPr lang="en-US" dirty="0">
                <a:latin typeface="Arial Black" panose="020B0A04020102020204" pitchFamily="34" charset="0"/>
              </a:rPr>
              <a:t>That is why loneliness can be so damaging</a:t>
            </a:r>
          </a:p>
        </p:txBody>
      </p:sp>
      <p:sp>
        <p:nvSpPr>
          <p:cNvPr id="4" name="Slide Number Placeholder 3"/>
          <p:cNvSpPr>
            <a:spLocks noGrp="1"/>
          </p:cNvSpPr>
          <p:nvPr>
            <p:ph type="sldNum" sz="quarter" idx="12"/>
          </p:nvPr>
        </p:nvSpPr>
        <p:spPr/>
        <p:txBody>
          <a:bodyPr/>
          <a:lstStyle/>
          <a:p>
            <a:fld id="{67273AFF-68FC-4575-A8EA-5FA721A063CA}" type="slidenum">
              <a:rPr lang="en-US" smtClean="0"/>
              <a:t>18</a:t>
            </a:fld>
            <a:endParaRPr lang="en-US"/>
          </a:p>
        </p:txBody>
      </p:sp>
    </p:spTree>
    <p:extLst>
      <p:ext uri="{BB962C8B-B14F-4D97-AF65-F5344CB8AC3E}">
        <p14:creationId xmlns:p14="http://schemas.microsoft.com/office/powerpoint/2010/main" val="27273117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4" y="0"/>
            <a:ext cx="11950521" cy="669701"/>
          </a:xfrm>
        </p:spPr>
        <p:txBody>
          <a:bodyPr>
            <a:normAutofit/>
          </a:bodyPr>
          <a:lstStyle/>
          <a:p>
            <a:r>
              <a:rPr lang="en-US" sz="3200" b="1" dirty="0">
                <a:latin typeface="Arial Black" panose="020B0A04020102020204" pitchFamily="34" charset="0"/>
              </a:rPr>
              <a:t>HOW SOCIAL CONNECTIONS AFFECT OUR HEALTH</a:t>
            </a:r>
          </a:p>
        </p:txBody>
      </p:sp>
      <p:sp>
        <p:nvSpPr>
          <p:cNvPr id="3" name="Content Placeholder 2"/>
          <p:cNvSpPr>
            <a:spLocks noGrp="1"/>
          </p:cNvSpPr>
          <p:nvPr>
            <p:ph idx="1"/>
          </p:nvPr>
        </p:nvSpPr>
        <p:spPr>
          <a:xfrm>
            <a:off x="262466" y="838199"/>
            <a:ext cx="11353800" cy="5960533"/>
          </a:xfrm>
        </p:spPr>
        <p:txBody>
          <a:bodyPr>
            <a:normAutofit fontScale="85000" lnSpcReduction="10000"/>
          </a:bodyPr>
          <a:lstStyle/>
          <a:p>
            <a:pPr>
              <a:lnSpc>
                <a:spcPct val="150000"/>
              </a:lnSpc>
            </a:pPr>
            <a:r>
              <a:rPr lang="en-US" dirty="0">
                <a:latin typeface="Arial Black" panose="020B0A04020102020204" pitchFamily="34" charset="0"/>
              </a:rPr>
              <a:t> Longevity and Happiness </a:t>
            </a:r>
            <a:r>
              <a:rPr lang="en-US" sz="2400" dirty="0"/>
              <a:t>–Research has shown that the single most important predictor of happiness and long life is not </a:t>
            </a:r>
            <a:r>
              <a:rPr lang="en-US" sz="2400" dirty="0" err="1"/>
              <a:t>wealth,fame,or</a:t>
            </a:r>
            <a:r>
              <a:rPr lang="en-US" sz="2400" dirty="0"/>
              <a:t> career </a:t>
            </a:r>
            <a:r>
              <a:rPr lang="en-US" sz="2400" dirty="0" err="1"/>
              <a:t>success,but</a:t>
            </a:r>
            <a:r>
              <a:rPr lang="en-US" sz="2400" dirty="0"/>
              <a:t> the quality of relationship</a:t>
            </a:r>
            <a:r>
              <a:rPr lang="en-US" dirty="0"/>
              <a:t>.</a:t>
            </a:r>
          </a:p>
          <a:p>
            <a:pPr>
              <a:lnSpc>
                <a:spcPct val="150000"/>
              </a:lnSpc>
            </a:pPr>
            <a:r>
              <a:rPr lang="en-US" b="1" dirty="0">
                <a:latin typeface="Arial Black" panose="020B0A04020102020204" pitchFamily="34" charset="0"/>
              </a:rPr>
              <a:t>Mental health </a:t>
            </a:r>
            <a:r>
              <a:rPr lang="en-US" sz="2400" dirty="0"/>
              <a:t>—Positive connections reduces </a:t>
            </a:r>
            <a:r>
              <a:rPr lang="en-US" sz="2400" dirty="0" err="1"/>
              <a:t>stress,anxiety,and</a:t>
            </a:r>
            <a:r>
              <a:rPr lang="en-US" sz="2400" dirty="0"/>
              <a:t> </a:t>
            </a:r>
            <a:r>
              <a:rPr lang="en-US" sz="2400" dirty="0" err="1"/>
              <a:t>depression,they</a:t>
            </a:r>
            <a:r>
              <a:rPr lang="en-US" sz="2400" dirty="0"/>
              <a:t> give us emotional support during tough times making us more </a:t>
            </a:r>
            <a:r>
              <a:rPr lang="en-US" sz="2400" dirty="0" err="1"/>
              <a:t>resilent</a:t>
            </a:r>
            <a:r>
              <a:rPr lang="en-US" sz="2400" dirty="0"/>
              <a:t> </a:t>
            </a:r>
            <a:r>
              <a:rPr lang="en-US" sz="2400" dirty="0" err="1"/>
              <a:t>whereas,loneliness</a:t>
            </a:r>
            <a:r>
              <a:rPr lang="en-US" sz="2400" dirty="0"/>
              <a:t> is linked to </a:t>
            </a:r>
            <a:r>
              <a:rPr lang="en-US" sz="2400" dirty="0" err="1"/>
              <a:t>depression,poor</a:t>
            </a:r>
            <a:r>
              <a:rPr lang="en-US" sz="2400" dirty="0"/>
              <a:t> self-esteem and suicidal tendencies.</a:t>
            </a:r>
          </a:p>
          <a:p>
            <a:pPr>
              <a:lnSpc>
                <a:spcPct val="150000"/>
              </a:lnSpc>
            </a:pPr>
            <a:r>
              <a:rPr lang="en-US" dirty="0">
                <a:latin typeface="Arial Black" panose="020B0A04020102020204" pitchFamily="34" charset="0"/>
              </a:rPr>
              <a:t> Physical Health </a:t>
            </a:r>
            <a:r>
              <a:rPr lang="en-US" sz="2400" dirty="0"/>
              <a:t>—Good connections activate parasympathetic nervous system which calms body and reduces harmful stress </a:t>
            </a:r>
            <a:r>
              <a:rPr lang="en-US" sz="2400" dirty="0" err="1"/>
              <a:t>hormones.lsolation</a:t>
            </a:r>
            <a:r>
              <a:rPr lang="en-US" sz="2400" dirty="0"/>
              <a:t> and stress increases inflammation and accelerates aging and contribute to disease like diabetes and cancer</a:t>
            </a:r>
            <a:r>
              <a:rPr lang="en-US" dirty="0"/>
              <a:t>.</a:t>
            </a:r>
          </a:p>
          <a:p>
            <a:pPr>
              <a:lnSpc>
                <a:spcPct val="150000"/>
              </a:lnSpc>
            </a:pPr>
            <a:r>
              <a:rPr lang="en-US" dirty="0">
                <a:latin typeface="Arial Black" panose="020B0A04020102020204" pitchFamily="34" charset="0"/>
              </a:rPr>
              <a:t>Purpose and Fulfillment – </a:t>
            </a:r>
            <a:r>
              <a:rPr lang="en-US" sz="2600" dirty="0"/>
              <a:t>Meaningful relationship gives sense of purpose. Studies as shown that older adult with strong social ties and clear purpose are less likely to develop stroke, Alzheimer’s and heart disease.</a:t>
            </a:r>
          </a:p>
        </p:txBody>
      </p:sp>
      <p:sp>
        <p:nvSpPr>
          <p:cNvPr id="4" name="Slide Number Placeholder 3"/>
          <p:cNvSpPr>
            <a:spLocks noGrp="1"/>
          </p:cNvSpPr>
          <p:nvPr>
            <p:ph type="sldNum" sz="quarter" idx="12"/>
          </p:nvPr>
        </p:nvSpPr>
        <p:spPr/>
        <p:txBody>
          <a:bodyPr/>
          <a:lstStyle/>
          <a:p>
            <a:fld id="{67273AFF-68FC-4575-A8EA-5FA721A063CA}" type="slidenum">
              <a:rPr lang="en-US" smtClean="0"/>
              <a:t>19</a:t>
            </a:fld>
            <a:endParaRPr lang="en-US"/>
          </a:p>
        </p:txBody>
      </p:sp>
    </p:spTree>
    <p:extLst>
      <p:ext uri="{BB962C8B-B14F-4D97-AF65-F5344CB8AC3E}">
        <p14:creationId xmlns:p14="http://schemas.microsoft.com/office/powerpoint/2010/main" val="212618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5910"/>
            <a:ext cx="10515600" cy="450760"/>
          </a:xfrm>
        </p:spPr>
        <p:txBody>
          <a:bodyPr>
            <a:normAutofit fontScale="90000"/>
          </a:bodyPr>
          <a:lstStyle/>
          <a:p>
            <a:r>
              <a:rPr lang="en-US" sz="3600" dirty="0">
                <a:latin typeface="Arial Black" panose="020B0A04020102020204" pitchFamily="34" charset="0"/>
              </a:rPr>
              <a:t>OUTLINE</a:t>
            </a:r>
          </a:p>
        </p:txBody>
      </p:sp>
      <p:sp>
        <p:nvSpPr>
          <p:cNvPr id="3" name="Content Placeholder 2"/>
          <p:cNvSpPr>
            <a:spLocks noGrp="1"/>
          </p:cNvSpPr>
          <p:nvPr>
            <p:ph idx="1"/>
          </p:nvPr>
        </p:nvSpPr>
        <p:spPr>
          <a:xfrm>
            <a:off x="631066" y="669701"/>
            <a:ext cx="11560934" cy="6051774"/>
          </a:xfrm>
        </p:spPr>
        <p:txBody>
          <a:bodyPr>
            <a:normAutofit fontScale="92500" lnSpcReduction="10000"/>
          </a:bodyPr>
          <a:lstStyle/>
          <a:p>
            <a:endParaRPr lang="en-US" dirty="0">
              <a:latin typeface="Arial Black" panose="020B0A04020102020204" pitchFamily="34" charset="0"/>
            </a:endParaRPr>
          </a:p>
          <a:p>
            <a:pPr>
              <a:lnSpc>
                <a:spcPct val="150000"/>
              </a:lnSpc>
            </a:pPr>
            <a:r>
              <a:rPr lang="en-US" dirty="0">
                <a:latin typeface="Arial Black" panose="020B0A04020102020204" pitchFamily="34" charset="0"/>
              </a:rPr>
              <a:t>INTRODUCTION</a:t>
            </a:r>
          </a:p>
          <a:p>
            <a:pPr>
              <a:lnSpc>
                <a:spcPct val="150000"/>
              </a:lnSpc>
            </a:pPr>
            <a:r>
              <a:rPr lang="en-US" dirty="0">
                <a:latin typeface="Arial Black" panose="020B0A04020102020204" pitchFamily="34" charset="0"/>
              </a:rPr>
              <a:t>LIFESTYLE MEDICINE FRAME WORK</a:t>
            </a:r>
          </a:p>
          <a:p>
            <a:pPr>
              <a:lnSpc>
                <a:spcPct val="150000"/>
              </a:lnSpc>
            </a:pPr>
            <a:r>
              <a:rPr lang="en-US" dirty="0">
                <a:latin typeface="Arial Black" panose="020B0A04020102020204" pitchFamily="34" charset="0"/>
              </a:rPr>
              <a:t>GOD’S ORIGINAL DESIGN FOR HEALTH</a:t>
            </a:r>
          </a:p>
          <a:p>
            <a:pPr>
              <a:lnSpc>
                <a:spcPct val="150000"/>
              </a:lnSpc>
            </a:pPr>
            <a:r>
              <a:rPr lang="en-US" dirty="0">
                <a:latin typeface="Arial Black" panose="020B0A04020102020204" pitchFamily="34" charset="0"/>
              </a:rPr>
              <a:t>UNDERSTANDING THE DREAM FRAME WORK</a:t>
            </a:r>
          </a:p>
          <a:p>
            <a:pPr>
              <a:lnSpc>
                <a:spcPct val="150000"/>
              </a:lnSpc>
            </a:pPr>
            <a:r>
              <a:rPr lang="en-US" dirty="0">
                <a:latin typeface="Arial Black" panose="020B0A04020102020204" pitchFamily="34" charset="0"/>
              </a:rPr>
              <a:t> HEALTH SEEKING BEHAVIOUR </a:t>
            </a:r>
          </a:p>
          <a:p>
            <a:pPr>
              <a:lnSpc>
                <a:spcPct val="150000"/>
              </a:lnSpc>
            </a:pPr>
            <a:r>
              <a:rPr lang="en-US" dirty="0">
                <a:latin typeface="Arial Black" panose="020B0A04020102020204" pitchFamily="34" charset="0"/>
              </a:rPr>
              <a:t>A CALL TO RENEWAL</a:t>
            </a:r>
          </a:p>
          <a:p>
            <a:pPr>
              <a:lnSpc>
                <a:spcPct val="150000"/>
              </a:lnSpc>
            </a:pPr>
            <a:r>
              <a:rPr lang="en-US" dirty="0">
                <a:latin typeface="Arial Black" panose="020B0A04020102020204" pitchFamily="34" charset="0"/>
              </a:rPr>
              <a:t>CONCLUSION</a:t>
            </a:r>
          </a:p>
          <a:p>
            <a:pPr>
              <a:lnSpc>
                <a:spcPct val="150000"/>
              </a:lnSpc>
            </a:pPr>
            <a:r>
              <a:rPr lang="en-US" dirty="0">
                <a:latin typeface="Arial Black" panose="020B0A04020102020204" pitchFamily="34" charset="0"/>
              </a:rPr>
              <a:t>REFERENCE</a:t>
            </a:r>
          </a:p>
          <a:p>
            <a:endParaRPr lang="en-US" dirty="0">
              <a:latin typeface="Arial Black" panose="020B0A04020102020204" pitchFamily="34" charset="0"/>
            </a:endParaRPr>
          </a:p>
          <a:p>
            <a:endParaRPr lang="en-US"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67273AFF-68FC-4575-A8EA-5FA721A063CA}" type="slidenum">
              <a:rPr lang="en-US" smtClean="0"/>
              <a:t>2</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8740" y="3695588"/>
            <a:ext cx="5000625" cy="3333750"/>
          </a:xfrm>
          <a:prstGeom prst="rect">
            <a:avLst/>
          </a:prstGeom>
        </p:spPr>
      </p:pic>
    </p:spTree>
    <p:extLst>
      <p:ext uri="{BB962C8B-B14F-4D97-AF65-F5344CB8AC3E}">
        <p14:creationId xmlns:p14="http://schemas.microsoft.com/office/powerpoint/2010/main" val="6817444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1353800" cy="759854"/>
          </a:xfrm>
        </p:spPr>
        <p:txBody>
          <a:bodyPr>
            <a:normAutofit/>
          </a:bodyPr>
          <a:lstStyle/>
          <a:p>
            <a:r>
              <a:rPr lang="en-US" sz="3200" b="1" dirty="0">
                <a:latin typeface="Arial Black" panose="020B0A04020102020204" pitchFamily="34" charset="0"/>
              </a:rPr>
              <a:t>The Role of Social Media</a:t>
            </a:r>
          </a:p>
        </p:txBody>
      </p:sp>
      <p:sp>
        <p:nvSpPr>
          <p:cNvPr id="3" name="Content Placeholder 2"/>
          <p:cNvSpPr>
            <a:spLocks noGrp="1"/>
          </p:cNvSpPr>
          <p:nvPr>
            <p:ph idx="1"/>
          </p:nvPr>
        </p:nvSpPr>
        <p:spPr>
          <a:xfrm>
            <a:off x="181377" y="1004553"/>
            <a:ext cx="11538398" cy="5716922"/>
          </a:xfrm>
        </p:spPr>
        <p:txBody>
          <a:bodyPr>
            <a:normAutofit fontScale="92500"/>
          </a:bodyPr>
          <a:lstStyle/>
          <a:p>
            <a:pPr>
              <a:lnSpc>
                <a:spcPct val="150000"/>
              </a:lnSpc>
            </a:pPr>
            <a:r>
              <a:rPr lang="en-US" dirty="0">
                <a:latin typeface="Arial Black" panose="020B0A04020102020204" pitchFamily="34" charset="0"/>
              </a:rPr>
              <a:t>While social media can connect us across distances, it can also harm well being if overused or misused. </a:t>
            </a:r>
          </a:p>
          <a:p>
            <a:pPr>
              <a:lnSpc>
                <a:spcPct val="150000"/>
              </a:lnSpc>
            </a:pPr>
            <a:r>
              <a:rPr lang="en-US" dirty="0">
                <a:latin typeface="Arial Black" panose="020B0A04020102020204" pitchFamily="34" charset="0"/>
              </a:rPr>
              <a:t>Studies show that excessive social media use is linked to higher rates of depression, anxiety, poor sleep, and low self-esteem, especially among young people</a:t>
            </a:r>
          </a:p>
          <a:p>
            <a:pPr marL="0" indent="0">
              <a:lnSpc>
                <a:spcPct val="150000"/>
              </a:lnSpc>
              <a:buNone/>
            </a:pPr>
            <a:endParaRPr lang="en-US" dirty="0">
              <a:latin typeface="Arial Black" panose="020B0A04020102020204" pitchFamily="34" charset="0"/>
            </a:endParaRPr>
          </a:p>
          <a:p>
            <a:pPr>
              <a:lnSpc>
                <a:spcPct val="150000"/>
              </a:lnSpc>
            </a:pPr>
            <a:r>
              <a:rPr lang="en-US" b="1" dirty="0">
                <a:latin typeface="Arial Black" panose="020B0A04020102020204" pitchFamily="34" charset="0"/>
              </a:rPr>
              <a:t>Tip</a:t>
            </a:r>
            <a:r>
              <a:rPr lang="en-US" dirty="0">
                <a:latin typeface="Arial Black" panose="020B0A04020102020204" pitchFamily="34" charset="0"/>
              </a:rPr>
              <a:t>: </a:t>
            </a:r>
            <a:r>
              <a:rPr lang="en-US" sz="3600" dirty="0">
                <a:latin typeface="+mj-lt"/>
              </a:rPr>
              <a:t>Use social media wisely. Prioritize </a:t>
            </a:r>
            <a:r>
              <a:rPr lang="en-US" sz="3600" b="1" dirty="0">
                <a:latin typeface="+mj-lt"/>
              </a:rPr>
              <a:t>face-to-face interactions</a:t>
            </a:r>
            <a:r>
              <a:rPr lang="en-US" sz="3600" dirty="0">
                <a:latin typeface="+mj-lt"/>
              </a:rPr>
              <a:t> and authentic conversations over “likes” and scrolling</a:t>
            </a:r>
            <a:endParaRPr lang="en-US"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67273AFF-68FC-4575-A8EA-5FA721A063CA}" type="slidenum">
              <a:rPr lang="en-US" smtClean="0"/>
              <a:t>20</a:t>
            </a:fld>
            <a:endParaRPr lang="en-US"/>
          </a:p>
        </p:txBody>
      </p:sp>
    </p:spTree>
    <p:extLst>
      <p:ext uri="{BB962C8B-B14F-4D97-AF65-F5344CB8AC3E}">
        <p14:creationId xmlns:p14="http://schemas.microsoft.com/office/powerpoint/2010/main" val="24483768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0533" y="-126999"/>
            <a:ext cx="10515600" cy="1286934"/>
          </a:xfrm>
        </p:spPr>
        <p:txBody>
          <a:bodyPr>
            <a:normAutofit/>
          </a:bodyPr>
          <a:lstStyle/>
          <a:p>
            <a:r>
              <a:rPr lang="en-US" sz="3600" dirty="0">
                <a:latin typeface="Arial Black" pitchFamily="34" charset="0"/>
              </a:rPr>
              <a:t>Practical ways to build positive social connection</a:t>
            </a:r>
            <a:endParaRPr lang="en-US" sz="3600" dirty="0"/>
          </a:p>
        </p:txBody>
      </p:sp>
      <p:sp>
        <p:nvSpPr>
          <p:cNvPr id="3" name="Content Placeholder 2"/>
          <p:cNvSpPr>
            <a:spLocks noGrp="1"/>
          </p:cNvSpPr>
          <p:nvPr>
            <p:ph idx="1"/>
          </p:nvPr>
        </p:nvSpPr>
        <p:spPr>
          <a:xfrm>
            <a:off x="838200" y="1049868"/>
            <a:ext cx="10515600" cy="5127096"/>
          </a:xfrm>
        </p:spPr>
        <p:txBody>
          <a:bodyPr>
            <a:normAutofit lnSpcReduction="10000"/>
          </a:bodyPr>
          <a:lstStyle/>
          <a:p>
            <a:r>
              <a:rPr lang="en-US" sz="2400" dirty="0"/>
              <a:t>Strengthen family </a:t>
            </a:r>
            <a:r>
              <a:rPr lang="en-US" sz="2400" dirty="0" err="1"/>
              <a:t>bonds,put</a:t>
            </a:r>
            <a:r>
              <a:rPr lang="en-US" sz="2400" dirty="0"/>
              <a:t> away phones when engaging with others</a:t>
            </a:r>
          </a:p>
          <a:p>
            <a:r>
              <a:rPr lang="en-US" sz="2400" dirty="0"/>
              <a:t>Eat meals together regularly</a:t>
            </a:r>
          </a:p>
          <a:p>
            <a:r>
              <a:rPr lang="en-US" sz="2400" dirty="0"/>
              <a:t>Pray and worship together as a family</a:t>
            </a:r>
          </a:p>
          <a:p>
            <a:r>
              <a:rPr lang="en-US" sz="2400" dirty="0"/>
              <a:t>Resolve conflict quickly and </a:t>
            </a:r>
            <a:r>
              <a:rPr lang="en-US" sz="2400" dirty="0" err="1"/>
              <a:t>peacfully,show</a:t>
            </a:r>
            <a:r>
              <a:rPr lang="en-US" sz="2400" dirty="0"/>
              <a:t> empathy and kindness in conversations</a:t>
            </a:r>
          </a:p>
          <a:p>
            <a:pPr marL="0" indent="0">
              <a:buNone/>
            </a:pPr>
            <a:r>
              <a:rPr lang="en-US" sz="2400" dirty="0">
                <a:latin typeface="Arial Black" pitchFamily="34" charset="0"/>
              </a:rPr>
              <a:t>NURTURE FRIENDSHIP</a:t>
            </a:r>
          </a:p>
          <a:p>
            <a:r>
              <a:rPr lang="en-US" sz="2400" dirty="0"/>
              <a:t>Check on friend </a:t>
            </a:r>
            <a:r>
              <a:rPr lang="en-US" sz="2400" dirty="0" err="1"/>
              <a:t>regularly,not</a:t>
            </a:r>
            <a:r>
              <a:rPr lang="en-US" sz="2400" dirty="0"/>
              <a:t> only in time of crisis</a:t>
            </a:r>
          </a:p>
          <a:p>
            <a:r>
              <a:rPr lang="en-US" sz="2400" dirty="0"/>
              <a:t>Celebrate their success and support them in challenges</a:t>
            </a:r>
          </a:p>
          <a:p>
            <a:r>
              <a:rPr lang="en-US" sz="2400" dirty="0"/>
              <a:t>Be  intentional about spending time together.</a:t>
            </a:r>
          </a:p>
          <a:p>
            <a:r>
              <a:rPr lang="en-US" sz="2400" dirty="0">
                <a:latin typeface="Arial Black" pitchFamily="34" charset="0"/>
              </a:rPr>
              <a:t>PRACTICE FORGIVENSS</a:t>
            </a:r>
          </a:p>
          <a:p>
            <a:r>
              <a:rPr lang="en-US" sz="2200" dirty="0"/>
              <a:t>Let go off grudges-they harm relationship and health</a:t>
            </a:r>
          </a:p>
          <a:p>
            <a:r>
              <a:rPr lang="en-US" sz="2200" dirty="0"/>
              <a:t>Express thanks often; gratitude strengthens connections</a:t>
            </a:r>
          </a:p>
          <a:p>
            <a:endParaRPr lang="en-US" sz="2200" dirty="0"/>
          </a:p>
          <a:p>
            <a:endParaRPr lang="en-US" sz="2200" dirty="0"/>
          </a:p>
          <a:p>
            <a:pPr marL="0" indent="0">
              <a:buNone/>
            </a:pPr>
            <a:endParaRPr lang="en-US" sz="2400" dirty="0"/>
          </a:p>
        </p:txBody>
      </p:sp>
      <p:sp>
        <p:nvSpPr>
          <p:cNvPr id="4" name="Slide Number Placeholder 3"/>
          <p:cNvSpPr>
            <a:spLocks noGrp="1"/>
          </p:cNvSpPr>
          <p:nvPr>
            <p:ph type="sldNum" sz="quarter" idx="12"/>
          </p:nvPr>
        </p:nvSpPr>
        <p:spPr/>
        <p:txBody>
          <a:bodyPr/>
          <a:lstStyle/>
          <a:p>
            <a:fld id="{67273AFF-68FC-4575-A8EA-5FA721A063CA}" type="slidenum">
              <a:rPr lang="en-US" smtClean="0"/>
              <a:t>21</a:t>
            </a:fld>
            <a:endParaRPr lang="en-US"/>
          </a:p>
        </p:txBody>
      </p:sp>
    </p:spTree>
    <p:extLst>
      <p:ext uri="{BB962C8B-B14F-4D97-AF65-F5344CB8AC3E}">
        <p14:creationId xmlns:p14="http://schemas.microsoft.com/office/powerpoint/2010/main" val="3228546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0305"/>
            <a:ext cx="11861441" cy="656824"/>
          </a:xfrm>
        </p:spPr>
        <p:txBody>
          <a:bodyPr>
            <a:normAutofit fontScale="90000"/>
          </a:bodyPr>
          <a:lstStyle/>
          <a:p>
            <a:br>
              <a:rPr lang="en-US" sz="3600" b="1" dirty="0">
                <a:latin typeface="Arial Black" panose="020B0A04020102020204" pitchFamily="34" charset="0"/>
              </a:rPr>
            </a:br>
            <a:r>
              <a:rPr lang="en-US" sz="3600" b="1" dirty="0">
                <a:latin typeface="Arial Black" panose="020B0A04020102020204" pitchFamily="34" charset="0"/>
              </a:rPr>
              <a:t>Understanding the DREAMS Framework</a:t>
            </a:r>
            <a:endParaRPr lang="en-US" sz="3600" dirty="0"/>
          </a:p>
        </p:txBody>
      </p:sp>
      <p:sp>
        <p:nvSpPr>
          <p:cNvPr id="3" name="Content Placeholder 2"/>
          <p:cNvSpPr>
            <a:spLocks noGrp="1"/>
          </p:cNvSpPr>
          <p:nvPr>
            <p:ph idx="1"/>
          </p:nvPr>
        </p:nvSpPr>
        <p:spPr>
          <a:xfrm>
            <a:off x="0" y="901520"/>
            <a:ext cx="10856890" cy="5956479"/>
          </a:xfrm>
        </p:spPr>
        <p:txBody>
          <a:bodyPr/>
          <a:lstStyle/>
          <a:p>
            <a:pPr marL="0" indent="0">
              <a:buNone/>
            </a:pPr>
            <a:r>
              <a:rPr lang="en-US" sz="3600" b="1" dirty="0">
                <a:latin typeface="+mj-lt"/>
              </a:rPr>
              <a:t>Physical Exercise</a:t>
            </a:r>
          </a:p>
          <a:p>
            <a:pPr marL="0" indent="0">
              <a:buNone/>
            </a:pPr>
            <a:endParaRPr lang="en-US" sz="3600" b="1" dirty="0">
              <a:latin typeface="+mj-lt"/>
            </a:endParaRPr>
          </a:p>
          <a:p>
            <a:pPr>
              <a:lnSpc>
                <a:spcPct val="100000"/>
              </a:lnSpc>
            </a:pPr>
            <a:r>
              <a:rPr lang="en-US" dirty="0">
                <a:latin typeface="Arial Black" panose="020B0A04020102020204" pitchFamily="34" charset="0"/>
              </a:rPr>
              <a:t>Our bodies were created for movement. Physical activity is not just about fitness—it is about strength for service. Paul says in </a:t>
            </a:r>
            <a:r>
              <a:rPr lang="en-US" sz="3200" dirty="0">
                <a:latin typeface="+mj-lt"/>
              </a:rPr>
              <a:t>1 Timothy 4:8 </a:t>
            </a:r>
            <a:r>
              <a:rPr lang="en-US" sz="3200" i="1" dirty="0">
                <a:latin typeface="+mj-lt"/>
              </a:rPr>
              <a:t>“For physical training is of some value, but godliness has value for all things.”</a:t>
            </a:r>
            <a:endParaRPr lang="en-US" sz="3200" dirty="0">
              <a:latin typeface="+mj-lt"/>
            </a:endParaRPr>
          </a:p>
          <a:p>
            <a:pPr>
              <a:lnSpc>
                <a:spcPct val="100000"/>
              </a:lnSpc>
            </a:pPr>
            <a:r>
              <a:rPr lang="en-US" dirty="0">
                <a:latin typeface="Arial Black" panose="020B0A04020102020204" pitchFamily="34" charset="0"/>
              </a:rPr>
              <a:t>Walking, running, dancing, or playing with children—all are forms of exercise that keep the heart strong, the mind sharp, and the spirit joyful. </a:t>
            </a:r>
          </a:p>
          <a:p>
            <a:pPr>
              <a:lnSpc>
                <a:spcPct val="100000"/>
              </a:lnSpc>
            </a:pPr>
            <a:r>
              <a:rPr lang="en-US" dirty="0">
                <a:latin typeface="Arial Black" panose="020B0A04020102020204" pitchFamily="34" charset="0"/>
              </a:rPr>
              <a:t>Regular movement is one way we prepare ourselves to be effective workers in God’s vineyard.</a:t>
            </a:r>
          </a:p>
        </p:txBody>
      </p:sp>
      <p:sp>
        <p:nvSpPr>
          <p:cNvPr id="5" name="Slide Number Placeholder 4"/>
          <p:cNvSpPr>
            <a:spLocks noGrp="1"/>
          </p:cNvSpPr>
          <p:nvPr>
            <p:ph type="sldNum" sz="quarter" idx="12"/>
          </p:nvPr>
        </p:nvSpPr>
        <p:spPr/>
        <p:txBody>
          <a:bodyPr/>
          <a:lstStyle/>
          <a:p>
            <a:fld id="{67273AFF-68FC-4575-A8EA-5FA721A063CA}" type="slidenum">
              <a:rPr lang="en-US" smtClean="0"/>
              <a:t>22</a:t>
            </a:fld>
            <a:endParaRPr lang="en-US"/>
          </a:p>
        </p:txBody>
      </p:sp>
    </p:spTree>
    <p:extLst>
      <p:ext uri="{BB962C8B-B14F-4D97-AF65-F5344CB8AC3E}">
        <p14:creationId xmlns:p14="http://schemas.microsoft.com/office/powerpoint/2010/main" val="22232427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11353800" cy="489397"/>
          </a:xfrm>
        </p:spPr>
        <p:txBody>
          <a:bodyPr>
            <a:noAutofit/>
          </a:bodyPr>
          <a:lstStyle/>
          <a:p>
            <a:r>
              <a:rPr lang="en-US" sz="3200" dirty="0">
                <a:latin typeface="Arial Black" panose="020B0A04020102020204" pitchFamily="34" charset="0"/>
              </a:rPr>
              <a:t>Physical Exercise</a:t>
            </a:r>
          </a:p>
        </p:txBody>
      </p:sp>
      <p:sp>
        <p:nvSpPr>
          <p:cNvPr id="3" name="Content Placeholder 2"/>
          <p:cNvSpPr>
            <a:spLocks noGrp="1"/>
          </p:cNvSpPr>
          <p:nvPr>
            <p:ph idx="1"/>
          </p:nvPr>
        </p:nvSpPr>
        <p:spPr>
          <a:xfrm>
            <a:off x="347730" y="1043189"/>
            <a:ext cx="11006070" cy="5678286"/>
          </a:xfrm>
        </p:spPr>
        <p:txBody>
          <a:bodyPr/>
          <a:lstStyle/>
          <a:p>
            <a:pPr>
              <a:lnSpc>
                <a:spcPct val="150000"/>
              </a:lnSpc>
            </a:pPr>
            <a:r>
              <a:rPr lang="en-US" dirty="0">
                <a:latin typeface="Arial Black" panose="020B0A04020102020204" pitchFamily="34" charset="0"/>
              </a:rPr>
              <a:t>Just as a house needs regular care to remain strong, our bodies also need maintenance </a:t>
            </a:r>
          </a:p>
          <a:p>
            <a:pPr>
              <a:lnSpc>
                <a:spcPct val="150000"/>
              </a:lnSpc>
            </a:pPr>
            <a:r>
              <a:rPr lang="en-US" dirty="0">
                <a:latin typeface="Arial Black" panose="020B0A04020102020204" pitchFamily="34" charset="0"/>
              </a:rPr>
              <a:t>One of the most powerful tools for maintaining health is </a:t>
            </a:r>
            <a:r>
              <a:rPr lang="en-US" sz="3600" b="1" dirty="0">
                <a:latin typeface="+mj-lt"/>
              </a:rPr>
              <a:t>PHYSICAL EXERCISE</a:t>
            </a:r>
            <a:endParaRPr lang="en-US" sz="3600" dirty="0">
              <a:latin typeface="+mj-lt"/>
            </a:endParaRPr>
          </a:p>
          <a:p>
            <a:pPr>
              <a:lnSpc>
                <a:spcPct val="150000"/>
              </a:lnSpc>
            </a:pPr>
            <a:r>
              <a:rPr lang="en-US" dirty="0">
                <a:latin typeface="Arial Black" panose="020B0A04020102020204" pitchFamily="34" charset="0"/>
              </a:rPr>
              <a:t>In today’s world, many diseases such as diabetes, high blood pressure, heart disease, and obesity are linked to a lack of physical activity </a:t>
            </a:r>
          </a:p>
        </p:txBody>
      </p:sp>
      <p:sp>
        <p:nvSpPr>
          <p:cNvPr id="4" name="Slide Number Placeholder 3"/>
          <p:cNvSpPr>
            <a:spLocks noGrp="1"/>
          </p:cNvSpPr>
          <p:nvPr>
            <p:ph type="sldNum" sz="quarter" idx="12"/>
          </p:nvPr>
        </p:nvSpPr>
        <p:spPr/>
        <p:txBody>
          <a:bodyPr/>
          <a:lstStyle/>
          <a:p>
            <a:fld id="{67273AFF-68FC-4575-A8EA-5FA721A063CA}" type="slidenum">
              <a:rPr lang="en-US" smtClean="0"/>
              <a:t>23</a:t>
            </a:fld>
            <a:endParaRPr lang="en-US"/>
          </a:p>
        </p:txBody>
      </p:sp>
    </p:spTree>
    <p:extLst>
      <p:ext uri="{BB962C8B-B14F-4D97-AF65-F5344CB8AC3E}">
        <p14:creationId xmlns:p14="http://schemas.microsoft.com/office/powerpoint/2010/main" val="3960091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1353800" cy="592428"/>
          </a:xfrm>
        </p:spPr>
        <p:txBody>
          <a:bodyPr>
            <a:normAutofit/>
          </a:bodyPr>
          <a:lstStyle/>
          <a:p>
            <a:r>
              <a:rPr lang="en-US" sz="3200" b="1" dirty="0">
                <a:latin typeface="Arial Black" panose="020B0A04020102020204" pitchFamily="34" charset="0"/>
              </a:rPr>
              <a:t>PHYSICAL FITNESS</a:t>
            </a:r>
          </a:p>
        </p:txBody>
      </p:sp>
      <p:sp>
        <p:nvSpPr>
          <p:cNvPr id="3" name="Content Placeholder 2"/>
          <p:cNvSpPr>
            <a:spLocks noGrp="1"/>
          </p:cNvSpPr>
          <p:nvPr>
            <p:ph idx="1"/>
          </p:nvPr>
        </p:nvSpPr>
        <p:spPr>
          <a:xfrm>
            <a:off x="162059" y="1004552"/>
            <a:ext cx="11199254" cy="5716923"/>
          </a:xfrm>
        </p:spPr>
        <p:txBody>
          <a:bodyPr>
            <a:normAutofit/>
          </a:bodyPr>
          <a:lstStyle/>
          <a:p>
            <a:pPr marL="0" indent="0">
              <a:lnSpc>
                <a:spcPct val="100000"/>
              </a:lnSpc>
              <a:buNone/>
            </a:pPr>
            <a:r>
              <a:rPr lang="en-US" sz="3200" dirty="0">
                <a:latin typeface="+mj-lt"/>
              </a:rPr>
              <a:t>Being physically fit means having the ability to perform daily activities with energy and alertness, without feeling overly tired, and still having strength left for leisure and emergencies</a:t>
            </a:r>
          </a:p>
          <a:p>
            <a:pPr marL="0" indent="0">
              <a:lnSpc>
                <a:spcPct val="100000"/>
              </a:lnSpc>
              <a:buNone/>
            </a:pPr>
            <a:r>
              <a:rPr lang="en-US" sz="3200" i="1" dirty="0">
                <a:latin typeface="+mj-lt"/>
              </a:rPr>
              <a:t>There are two categories of fitness:</a:t>
            </a:r>
          </a:p>
          <a:p>
            <a:pPr lvl="0">
              <a:lnSpc>
                <a:spcPct val="150000"/>
              </a:lnSpc>
            </a:pPr>
            <a:r>
              <a:rPr lang="en-US" dirty="0">
                <a:latin typeface="Arial Black" panose="020B0A04020102020204" pitchFamily="34" charset="0"/>
              </a:rPr>
              <a:t>Health-related fitness: Cardiorespiratory endurance, muscular strength, muscular endurance, flexibility, and healthy body composition</a:t>
            </a:r>
          </a:p>
          <a:p>
            <a:pPr lvl="0">
              <a:lnSpc>
                <a:spcPct val="150000"/>
              </a:lnSpc>
            </a:pPr>
            <a:r>
              <a:rPr lang="en-US" dirty="0">
                <a:latin typeface="Arial Black" panose="020B0A04020102020204" pitchFamily="34" charset="0"/>
              </a:rPr>
              <a:t>Skill/Athletic fitness: Skills like speed, agility, power, and coordination</a:t>
            </a:r>
          </a:p>
          <a:p>
            <a:endParaRPr lang="en-US"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67273AFF-68FC-4575-A8EA-5FA721A063CA}" type="slidenum">
              <a:rPr lang="en-US" smtClean="0"/>
              <a:t>24</a:t>
            </a:fld>
            <a:endParaRPr lang="en-US"/>
          </a:p>
        </p:txBody>
      </p:sp>
    </p:spTree>
    <p:extLst>
      <p:ext uri="{BB962C8B-B14F-4D97-AF65-F5344CB8AC3E}">
        <p14:creationId xmlns:p14="http://schemas.microsoft.com/office/powerpoint/2010/main" val="8304652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579550"/>
          </a:xfrm>
        </p:spPr>
        <p:txBody>
          <a:bodyPr>
            <a:normAutofit/>
          </a:bodyPr>
          <a:lstStyle/>
          <a:p>
            <a:r>
              <a:rPr lang="en-US" sz="3200" b="1" dirty="0">
                <a:latin typeface="Arial Black" panose="020B0A04020102020204" pitchFamily="34" charset="0"/>
              </a:rPr>
              <a:t>How Much Exercise Do We Need?</a:t>
            </a:r>
          </a:p>
        </p:txBody>
      </p:sp>
      <p:sp>
        <p:nvSpPr>
          <p:cNvPr id="3" name="Content Placeholder 2"/>
          <p:cNvSpPr>
            <a:spLocks noGrp="1"/>
          </p:cNvSpPr>
          <p:nvPr>
            <p:ph idx="1"/>
          </p:nvPr>
        </p:nvSpPr>
        <p:spPr>
          <a:xfrm>
            <a:off x="0" y="746975"/>
            <a:ext cx="11500834" cy="5974500"/>
          </a:xfrm>
        </p:spPr>
        <p:txBody>
          <a:bodyPr>
            <a:normAutofit lnSpcReduction="10000"/>
          </a:bodyPr>
          <a:lstStyle/>
          <a:p>
            <a:pPr marL="0" indent="0">
              <a:buNone/>
            </a:pPr>
            <a:r>
              <a:rPr lang="en-US" sz="3200" dirty="0"/>
              <a:t>Health experts recommend:</a:t>
            </a:r>
          </a:p>
          <a:p>
            <a:pPr marL="0" indent="0">
              <a:buNone/>
            </a:pPr>
            <a:endParaRPr lang="en-US" sz="3200" dirty="0"/>
          </a:p>
          <a:p>
            <a:pPr algn="just"/>
            <a:r>
              <a:rPr lang="en-US" b="1" dirty="0">
                <a:latin typeface="Arial Black" panose="020B0A04020102020204" pitchFamily="34" charset="0"/>
              </a:rPr>
              <a:t>Adults (18 - 60years</a:t>
            </a:r>
            <a:r>
              <a:rPr lang="en-US" u="sng" dirty="0">
                <a:latin typeface="Arial Black" panose="020B0A04020102020204" pitchFamily="34" charset="0"/>
              </a:rPr>
              <a:t>):</a:t>
            </a:r>
            <a:r>
              <a:rPr lang="en-US" dirty="0">
                <a:latin typeface="Arial Black" panose="020B0A04020102020204" pitchFamily="34" charset="0"/>
              </a:rPr>
              <a:t> At least 150–300 minutes per week of moderate exercise (like brisk walking) or 75–150 minutes of vigorous exercise (like jogging)</a:t>
            </a:r>
          </a:p>
          <a:p>
            <a:pPr algn="just"/>
            <a:r>
              <a:rPr lang="en-US" dirty="0">
                <a:latin typeface="Arial Black" panose="020B0A04020102020204" pitchFamily="34" charset="0"/>
              </a:rPr>
              <a:t>Muscle strengthening: At least 2 days per week for all major muscle groups</a:t>
            </a:r>
          </a:p>
          <a:p>
            <a:pPr marL="0" indent="0" algn="just">
              <a:buNone/>
            </a:pPr>
            <a:endParaRPr lang="en-US" dirty="0">
              <a:latin typeface="Arial Black" panose="020B0A04020102020204" pitchFamily="34" charset="0"/>
            </a:endParaRPr>
          </a:p>
          <a:p>
            <a:pPr algn="just"/>
            <a:r>
              <a:rPr lang="en-US" b="1" dirty="0">
                <a:latin typeface="Arial Black" panose="020B0A04020102020204" pitchFamily="34" charset="0"/>
              </a:rPr>
              <a:t>Older adults (above 60 years):</a:t>
            </a:r>
            <a:r>
              <a:rPr lang="en-US" dirty="0">
                <a:latin typeface="Arial Black" panose="020B0A04020102020204" pitchFamily="34" charset="0"/>
              </a:rPr>
              <a:t> Include balance exercises (e.g., standing on one foot)</a:t>
            </a:r>
          </a:p>
          <a:p>
            <a:pPr algn="just"/>
            <a:r>
              <a:rPr lang="en-US" dirty="0">
                <a:latin typeface="Arial Black" panose="020B0A04020102020204" pitchFamily="34" charset="0"/>
              </a:rPr>
              <a:t>A simple way to monitor exercise intensity is by heart rate. Maximum heart rate is roughly 220 minus age. Working at 50–70% of that is considered moderate intensity</a:t>
            </a:r>
          </a:p>
        </p:txBody>
      </p:sp>
      <p:sp>
        <p:nvSpPr>
          <p:cNvPr id="4" name="Slide Number Placeholder 3"/>
          <p:cNvSpPr>
            <a:spLocks noGrp="1"/>
          </p:cNvSpPr>
          <p:nvPr>
            <p:ph type="sldNum" sz="quarter" idx="12"/>
          </p:nvPr>
        </p:nvSpPr>
        <p:spPr>
          <a:xfrm>
            <a:off x="10515600" y="6356350"/>
            <a:ext cx="838200" cy="365125"/>
          </a:xfrm>
        </p:spPr>
        <p:txBody>
          <a:bodyPr/>
          <a:lstStyle/>
          <a:p>
            <a:fld id="{67273AFF-68FC-4575-A8EA-5FA721A063CA}" type="slidenum">
              <a:rPr lang="en-US" smtClean="0"/>
              <a:t>25</a:t>
            </a:fld>
            <a:endParaRPr lang="en-US" dirty="0"/>
          </a:p>
        </p:txBody>
      </p:sp>
    </p:spTree>
    <p:extLst>
      <p:ext uri="{BB962C8B-B14F-4D97-AF65-F5344CB8AC3E}">
        <p14:creationId xmlns:p14="http://schemas.microsoft.com/office/powerpoint/2010/main" val="38029446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1353800" cy="450761"/>
          </a:xfrm>
        </p:spPr>
        <p:txBody>
          <a:bodyPr>
            <a:noAutofit/>
          </a:bodyPr>
          <a:lstStyle/>
          <a:p>
            <a:r>
              <a:rPr lang="en-US" sz="3200" dirty="0">
                <a:latin typeface="Arial Black" panose="020B0A04020102020204" pitchFamily="34" charset="0"/>
              </a:rPr>
              <a:t>Benefits of Physical Exercise</a:t>
            </a:r>
          </a:p>
        </p:txBody>
      </p:sp>
      <p:sp>
        <p:nvSpPr>
          <p:cNvPr id="3" name="Content Placeholder 2"/>
          <p:cNvSpPr>
            <a:spLocks noGrp="1"/>
          </p:cNvSpPr>
          <p:nvPr>
            <p:ph idx="1"/>
          </p:nvPr>
        </p:nvSpPr>
        <p:spPr>
          <a:xfrm>
            <a:off x="154547" y="1188456"/>
            <a:ext cx="11353800" cy="5533019"/>
          </a:xfrm>
        </p:spPr>
        <p:txBody>
          <a:bodyPr>
            <a:normAutofit lnSpcReduction="10000"/>
          </a:bodyPr>
          <a:lstStyle/>
          <a:p>
            <a:pPr marL="0" indent="0">
              <a:buNone/>
            </a:pPr>
            <a:r>
              <a:rPr lang="en-US" sz="3600" dirty="0">
                <a:latin typeface="+mj-lt"/>
              </a:rPr>
              <a:t>Exercise is truly medicine, it benefits every part of the body</a:t>
            </a:r>
            <a:r>
              <a:rPr lang="en-US" sz="3200" dirty="0">
                <a:latin typeface="+mj-lt"/>
              </a:rPr>
              <a:t>. Some of the benefits are thus:</a:t>
            </a:r>
          </a:p>
          <a:p>
            <a:pPr>
              <a:lnSpc>
                <a:spcPct val="150000"/>
              </a:lnSpc>
            </a:pPr>
            <a:r>
              <a:rPr lang="en-US" dirty="0">
                <a:latin typeface="Arial Black" panose="020B0A04020102020204" pitchFamily="34" charset="0"/>
              </a:rPr>
              <a:t>It improve Cardiovascular Health</a:t>
            </a:r>
          </a:p>
          <a:p>
            <a:pPr>
              <a:lnSpc>
                <a:spcPct val="150000"/>
              </a:lnSpc>
            </a:pPr>
            <a:r>
              <a:rPr lang="en-US" dirty="0">
                <a:latin typeface="Arial Black" panose="020B0A04020102020204" pitchFamily="34" charset="0"/>
              </a:rPr>
              <a:t>Help in weight control and improves metabolism</a:t>
            </a:r>
          </a:p>
          <a:p>
            <a:pPr>
              <a:lnSpc>
                <a:spcPct val="150000"/>
              </a:lnSpc>
            </a:pPr>
            <a:r>
              <a:rPr lang="en-US" dirty="0">
                <a:latin typeface="Arial Black" panose="020B0A04020102020204" pitchFamily="34" charset="0"/>
              </a:rPr>
              <a:t>Help in Cancer Prevention</a:t>
            </a:r>
          </a:p>
          <a:p>
            <a:pPr>
              <a:lnSpc>
                <a:spcPct val="150000"/>
              </a:lnSpc>
            </a:pPr>
            <a:r>
              <a:rPr lang="en-US" dirty="0">
                <a:latin typeface="Arial Black" panose="020B0A04020102020204" pitchFamily="34" charset="0"/>
              </a:rPr>
              <a:t>Brain and Mental Health </a:t>
            </a:r>
          </a:p>
          <a:p>
            <a:pPr>
              <a:lnSpc>
                <a:spcPct val="150000"/>
              </a:lnSpc>
            </a:pPr>
            <a:r>
              <a:rPr lang="en-US" b="1" dirty="0">
                <a:latin typeface="Arial Black" panose="020B0A04020102020204" pitchFamily="34" charset="0"/>
              </a:rPr>
              <a:t>Bone and Muscle Health</a:t>
            </a:r>
          </a:p>
          <a:p>
            <a:pPr>
              <a:lnSpc>
                <a:spcPct val="150000"/>
              </a:lnSpc>
            </a:pPr>
            <a:r>
              <a:rPr lang="en-US" dirty="0">
                <a:latin typeface="Arial Black" panose="020B0A04020102020204" pitchFamily="34" charset="0"/>
              </a:rPr>
              <a:t>Longevity and Quality of Life</a:t>
            </a:r>
            <a:endParaRPr lang="en-US" b="1" dirty="0">
              <a:latin typeface="Arial Black" panose="020B0A04020102020204" pitchFamily="34" charset="0"/>
            </a:endParaRPr>
          </a:p>
          <a:p>
            <a:pPr>
              <a:lnSpc>
                <a:spcPct val="150000"/>
              </a:lnSpc>
            </a:pPr>
            <a:endParaRPr lang="en-US"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67273AFF-68FC-4575-A8EA-5FA721A063CA}" type="slidenum">
              <a:rPr lang="en-US" smtClean="0"/>
              <a:t>26</a:t>
            </a:fld>
            <a:endParaRPr lang="en-US"/>
          </a:p>
        </p:txBody>
      </p:sp>
    </p:spTree>
    <p:extLst>
      <p:ext uri="{BB962C8B-B14F-4D97-AF65-F5344CB8AC3E}">
        <p14:creationId xmlns:p14="http://schemas.microsoft.com/office/powerpoint/2010/main" val="8313753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656823"/>
          </a:xfrm>
        </p:spPr>
        <p:txBody>
          <a:bodyPr>
            <a:normAutofit/>
          </a:bodyPr>
          <a:lstStyle/>
          <a:p>
            <a:pPr marL="0" indent="0"/>
            <a:r>
              <a:rPr lang="en-US" sz="3200" b="1" dirty="0">
                <a:latin typeface="Arial Black" panose="020B0A04020102020204" pitchFamily="34" charset="0"/>
              </a:rPr>
              <a:t>FAITH AND EXERCISE</a:t>
            </a:r>
          </a:p>
        </p:txBody>
      </p:sp>
      <p:sp>
        <p:nvSpPr>
          <p:cNvPr id="3" name="Content Placeholder 2"/>
          <p:cNvSpPr>
            <a:spLocks noGrp="1"/>
          </p:cNvSpPr>
          <p:nvPr>
            <p:ph idx="1"/>
          </p:nvPr>
        </p:nvSpPr>
        <p:spPr>
          <a:xfrm>
            <a:off x="244699" y="965915"/>
            <a:ext cx="10270901" cy="5755559"/>
          </a:xfrm>
        </p:spPr>
        <p:txBody>
          <a:bodyPr>
            <a:normAutofit fontScale="92500"/>
          </a:bodyPr>
          <a:lstStyle/>
          <a:p>
            <a:pPr marL="0" indent="0">
              <a:buNone/>
            </a:pPr>
            <a:endParaRPr lang="en-US" b="1" dirty="0"/>
          </a:p>
          <a:p>
            <a:pPr>
              <a:lnSpc>
                <a:spcPct val="150000"/>
              </a:lnSpc>
            </a:pPr>
            <a:r>
              <a:rPr lang="en-US" dirty="0">
                <a:latin typeface="Arial Black" panose="020B0A04020102020204" pitchFamily="34" charset="0"/>
              </a:rPr>
              <a:t>Our faith can motivate us to care for our bodies. Just as Paul said, </a:t>
            </a:r>
            <a:r>
              <a:rPr lang="en-US" sz="3200" i="1" dirty="0">
                <a:latin typeface="+mj-lt"/>
              </a:rPr>
              <a:t>“physical training is of some value”</a:t>
            </a:r>
            <a:r>
              <a:rPr lang="en-US" sz="3200" dirty="0">
                <a:latin typeface="+mj-lt"/>
              </a:rPr>
              <a:t> </a:t>
            </a:r>
            <a:r>
              <a:rPr lang="en-US" dirty="0">
                <a:latin typeface="+mj-lt"/>
              </a:rPr>
              <a:t>(1 Timothy 4:8)</a:t>
            </a:r>
            <a:r>
              <a:rPr lang="en-US" dirty="0">
                <a:latin typeface="Arial Black" panose="020B0A04020102020204" pitchFamily="34" charset="0"/>
              </a:rPr>
              <a:t>, exercise helps us stay strong for service, family, and God’s work</a:t>
            </a:r>
          </a:p>
          <a:p>
            <a:pPr>
              <a:lnSpc>
                <a:spcPct val="150000"/>
              </a:lnSpc>
            </a:pPr>
            <a:r>
              <a:rPr lang="en-US" dirty="0">
                <a:latin typeface="Arial Black" panose="020B0A04020102020204" pitchFamily="34" charset="0"/>
              </a:rPr>
              <a:t> It improves energy for worship, ministry, and daily life</a:t>
            </a:r>
          </a:p>
          <a:p>
            <a:pPr marL="0" indent="0">
              <a:lnSpc>
                <a:spcPct val="150000"/>
              </a:lnSpc>
              <a:buNone/>
            </a:pPr>
            <a:r>
              <a:rPr lang="en-US" sz="3500" dirty="0">
                <a:latin typeface="+mj-lt"/>
              </a:rPr>
              <a:t>The message is simple: Move more, sit less, be consistent. Even small steps, done regularly, bring great rewards</a:t>
            </a:r>
            <a:endParaRPr lang="en-US" sz="3500" b="1" dirty="0">
              <a:latin typeface="+mj-lt"/>
            </a:endParaRPr>
          </a:p>
          <a:p>
            <a:pPr>
              <a:lnSpc>
                <a:spcPct val="150000"/>
              </a:lnSpc>
            </a:pPr>
            <a:endParaRPr lang="en-US"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67273AFF-68FC-4575-A8EA-5FA721A063CA}" type="slidenum">
              <a:rPr lang="en-US" smtClean="0"/>
              <a:t>27</a:t>
            </a:fld>
            <a:endParaRPr lang="en-US"/>
          </a:p>
        </p:txBody>
      </p:sp>
    </p:spTree>
    <p:extLst>
      <p:ext uri="{BB962C8B-B14F-4D97-AF65-F5344CB8AC3E}">
        <p14:creationId xmlns:p14="http://schemas.microsoft.com/office/powerpoint/2010/main" val="1435196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
            <a:ext cx="12286445" cy="618185"/>
          </a:xfrm>
        </p:spPr>
        <p:txBody>
          <a:bodyPr>
            <a:normAutofit fontScale="90000"/>
          </a:bodyPr>
          <a:lstStyle/>
          <a:p>
            <a:r>
              <a:rPr lang="en-US" b="1" dirty="0">
                <a:latin typeface="Arial Black" panose="020B0A04020102020204" pitchFamily="34" charset="0"/>
              </a:rPr>
              <a:t>Understanding the DREAMS Framework</a:t>
            </a:r>
            <a:endParaRPr lang="en-US" dirty="0"/>
          </a:p>
        </p:txBody>
      </p:sp>
      <p:sp>
        <p:nvSpPr>
          <p:cNvPr id="3" name="Content Placeholder 2"/>
          <p:cNvSpPr>
            <a:spLocks noGrp="1"/>
          </p:cNvSpPr>
          <p:nvPr>
            <p:ph idx="1"/>
          </p:nvPr>
        </p:nvSpPr>
        <p:spPr>
          <a:xfrm>
            <a:off x="0" y="618186"/>
            <a:ext cx="11655380" cy="6239814"/>
          </a:xfrm>
        </p:spPr>
        <p:txBody>
          <a:bodyPr>
            <a:normAutofit/>
          </a:bodyPr>
          <a:lstStyle/>
          <a:p>
            <a:pPr marL="0" indent="0">
              <a:buNone/>
            </a:pPr>
            <a:endParaRPr lang="en-US" sz="3200" dirty="0">
              <a:latin typeface="+mj-lt"/>
            </a:endParaRPr>
          </a:p>
          <a:p>
            <a:pPr marL="0" indent="0">
              <a:buNone/>
            </a:pPr>
            <a:r>
              <a:rPr lang="en-US" sz="3200" dirty="0">
                <a:latin typeface="+mj-lt"/>
              </a:rPr>
              <a:t>Avoiding Harmful Substances</a:t>
            </a:r>
          </a:p>
          <a:p>
            <a:r>
              <a:rPr lang="en-US" dirty="0">
                <a:latin typeface="Arial Black" panose="020B0A04020102020204" pitchFamily="34" charset="0"/>
              </a:rPr>
              <a:t>Scripture is clear</a:t>
            </a:r>
            <a:r>
              <a:rPr lang="en-US" dirty="0"/>
              <a:t>: </a:t>
            </a:r>
            <a:r>
              <a:rPr lang="en-US" sz="3200" i="1" dirty="0">
                <a:latin typeface="+mj-lt"/>
              </a:rPr>
              <a:t>“Do not get drunk on wine, which leads to debauchery. Instead, be filled with the Spirit”</a:t>
            </a:r>
            <a:r>
              <a:rPr lang="en-US" sz="3200" dirty="0">
                <a:latin typeface="+mj-lt"/>
              </a:rPr>
              <a:t> (Ephesians 5:18)</a:t>
            </a:r>
          </a:p>
          <a:p>
            <a:pPr>
              <a:lnSpc>
                <a:spcPct val="150000"/>
              </a:lnSpc>
            </a:pPr>
            <a:r>
              <a:rPr lang="en-US" dirty="0">
                <a:latin typeface="Arial Black" panose="020B0A04020102020204" pitchFamily="34" charset="0"/>
              </a:rPr>
              <a:t>Substances such as alcohol, tobacco, and drugs damage the body, cloud judgment, and separate us from God’s holiness</a:t>
            </a:r>
          </a:p>
          <a:p>
            <a:pPr>
              <a:lnSpc>
                <a:spcPct val="150000"/>
              </a:lnSpc>
            </a:pPr>
            <a:r>
              <a:rPr lang="en-US" dirty="0">
                <a:latin typeface="Arial Black" panose="020B0A04020102020204" pitchFamily="34" charset="0"/>
              </a:rPr>
              <a:t>When we avoid harmful substances, we choose sobriety, clarity, and freedom. We also set a godly example for our children and communities</a:t>
            </a:r>
          </a:p>
          <a:p>
            <a:endParaRPr lang="en-US" dirty="0"/>
          </a:p>
        </p:txBody>
      </p:sp>
      <p:sp>
        <p:nvSpPr>
          <p:cNvPr id="5" name="Slide Number Placeholder 4"/>
          <p:cNvSpPr>
            <a:spLocks noGrp="1"/>
          </p:cNvSpPr>
          <p:nvPr>
            <p:ph type="sldNum" sz="quarter" idx="12"/>
          </p:nvPr>
        </p:nvSpPr>
        <p:spPr/>
        <p:txBody>
          <a:bodyPr/>
          <a:lstStyle/>
          <a:p>
            <a:fld id="{67273AFF-68FC-4575-A8EA-5FA721A063CA}" type="slidenum">
              <a:rPr lang="en-US" smtClean="0"/>
              <a:t>28</a:t>
            </a:fld>
            <a:endParaRPr lang="en-US"/>
          </a:p>
        </p:txBody>
      </p:sp>
    </p:spTree>
    <p:extLst>
      <p:ext uri="{BB962C8B-B14F-4D97-AF65-F5344CB8AC3E}">
        <p14:creationId xmlns:p14="http://schemas.microsoft.com/office/powerpoint/2010/main" val="35092410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031" y="103031"/>
            <a:ext cx="11423561" cy="631065"/>
          </a:xfrm>
        </p:spPr>
        <p:txBody>
          <a:bodyPr>
            <a:normAutofit/>
          </a:bodyPr>
          <a:lstStyle/>
          <a:p>
            <a:r>
              <a:rPr lang="en-US" b="1" dirty="0">
                <a:latin typeface="Arial Black" panose="020B0A04020102020204" pitchFamily="34" charset="0"/>
              </a:rPr>
              <a:t>Reasons for Harmful Substances Abuse</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23527" y="1318303"/>
            <a:ext cx="5203065" cy="5038047"/>
          </a:xfrm>
        </p:spPr>
      </p:pic>
      <p:sp>
        <p:nvSpPr>
          <p:cNvPr id="4" name="Text Placeholder 3"/>
          <p:cNvSpPr>
            <a:spLocks noGrp="1"/>
          </p:cNvSpPr>
          <p:nvPr>
            <p:ph type="body" sz="half" idx="2"/>
          </p:nvPr>
        </p:nvSpPr>
        <p:spPr>
          <a:xfrm>
            <a:off x="0" y="734096"/>
            <a:ext cx="5898524" cy="5987379"/>
          </a:xfrm>
        </p:spPr>
        <p:txBody>
          <a:bodyPr>
            <a:normAutofit fontScale="85000" lnSpcReduction="20000"/>
          </a:bodyPr>
          <a:lstStyle/>
          <a:p>
            <a:r>
              <a:rPr lang="en-US" sz="3800" dirty="0"/>
              <a:t>Understanding the reasons helps us provide better support</a:t>
            </a:r>
          </a:p>
          <a:p>
            <a:pPr marL="457200" lvl="0" indent="-457200">
              <a:lnSpc>
                <a:spcPct val="150000"/>
              </a:lnSpc>
              <a:buFont typeface="Arial" panose="020B0604020202020204" pitchFamily="34" charset="0"/>
              <a:buChar char="•"/>
            </a:pPr>
            <a:r>
              <a:rPr lang="en-US" sz="2800" dirty="0">
                <a:latin typeface="Arial Black" panose="020B0A04020102020204" pitchFamily="34" charset="0"/>
              </a:rPr>
              <a:t>Peer pressure, especially among youths</a:t>
            </a:r>
          </a:p>
          <a:p>
            <a:pPr marL="457200" lvl="0" indent="-457200">
              <a:lnSpc>
                <a:spcPct val="150000"/>
              </a:lnSpc>
              <a:buFont typeface="Arial" panose="020B0604020202020204" pitchFamily="34" charset="0"/>
              <a:buChar char="•"/>
            </a:pPr>
            <a:r>
              <a:rPr lang="en-US" sz="2800" dirty="0">
                <a:latin typeface="Arial Black" panose="020B0A04020102020204" pitchFamily="34" charset="0"/>
              </a:rPr>
              <a:t>Stress, anxiety, or depression</a:t>
            </a:r>
          </a:p>
          <a:p>
            <a:pPr marL="457200" lvl="0" indent="-457200">
              <a:lnSpc>
                <a:spcPct val="150000"/>
              </a:lnSpc>
              <a:buFont typeface="Arial" panose="020B0604020202020204" pitchFamily="34" charset="0"/>
              <a:buChar char="•"/>
            </a:pPr>
            <a:r>
              <a:rPr lang="en-US" sz="2800" dirty="0">
                <a:latin typeface="Arial Black" panose="020B0A04020102020204" pitchFamily="34" charset="0"/>
              </a:rPr>
              <a:t>Curiosity and experimentation</a:t>
            </a:r>
          </a:p>
          <a:p>
            <a:pPr marL="457200" lvl="0" indent="-457200">
              <a:lnSpc>
                <a:spcPct val="150000"/>
              </a:lnSpc>
              <a:buFont typeface="Arial" panose="020B0604020202020204" pitchFamily="34" charset="0"/>
              <a:buChar char="•"/>
            </a:pPr>
            <a:r>
              <a:rPr lang="en-US" sz="2800" dirty="0">
                <a:latin typeface="Arial Black" panose="020B0A04020102020204" pitchFamily="34" charset="0"/>
              </a:rPr>
              <a:t>Family or community acceptance (e.g., alcohol in celebrations)</a:t>
            </a:r>
          </a:p>
          <a:p>
            <a:pPr marL="457200" indent="-457200">
              <a:lnSpc>
                <a:spcPct val="150000"/>
              </a:lnSpc>
              <a:buFont typeface="Arial" panose="020B0604020202020204" pitchFamily="34" charset="0"/>
              <a:buChar char="•"/>
            </a:pPr>
            <a:r>
              <a:rPr lang="en-US" sz="2800" dirty="0">
                <a:latin typeface="Arial Black" panose="020B0A04020102020204" pitchFamily="34" charset="0"/>
              </a:rPr>
              <a:t>Media influence and advertising</a:t>
            </a:r>
          </a:p>
        </p:txBody>
      </p:sp>
      <p:sp>
        <p:nvSpPr>
          <p:cNvPr id="5" name="Slide Number Placeholder 4"/>
          <p:cNvSpPr>
            <a:spLocks noGrp="1"/>
          </p:cNvSpPr>
          <p:nvPr>
            <p:ph type="sldNum" sz="quarter" idx="12"/>
          </p:nvPr>
        </p:nvSpPr>
        <p:spPr/>
        <p:txBody>
          <a:bodyPr/>
          <a:lstStyle/>
          <a:p>
            <a:fld id="{67273AFF-68FC-4575-A8EA-5FA721A063CA}" type="slidenum">
              <a:rPr lang="en-US" smtClean="0"/>
              <a:t>29</a:t>
            </a:fld>
            <a:endParaRPr lang="en-US"/>
          </a:p>
        </p:txBody>
      </p:sp>
    </p:spTree>
    <p:extLst>
      <p:ext uri="{BB962C8B-B14F-4D97-AF65-F5344CB8AC3E}">
        <p14:creationId xmlns:p14="http://schemas.microsoft.com/office/powerpoint/2010/main" val="1659740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695458"/>
          </a:xfrm>
        </p:spPr>
        <p:txBody>
          <a:bodyPr>
            <a:normAutofit/>
          </a:bodyPr>
          <a:lstStyle/>
          <a:p>
            <a:r>
              <a:rPr lang="en-US" sz="3200" dirty="0">
                <a:latin typeface="Arial Black" panose="020B0A04020102020204" pitchFamily="34" charset="0"/>
              </a:rPr>
              <a:t>INTRODUCTION </a:t>
            </a:r>
          </a:p>
        </p:txBody>
      </p:sp>
      <p:sp>
        <p:nvSpPr>
          <p:cNvPr id="3" name="Content Placeholder 2"/>
          <p:cNvSpPr>
            <a:spLocks noGrp="1"/>
          </p:cNvSpPr>
          <p:nvPr>
            <p:ph idx="1"/>
          </p:nvPr>
        </p:nvSpPr>
        <p:spPr>
          <a:xfrm>
            <a:off x="129860" y="592427"/>
            <a:ext cx="11499763" cy="6265573"/>
          </a:xfrm>
        </p:spPr>
        <p:txBody>
          <a:bodyPr>
            <a:normAutofit fontScale="55000" lnSpcReduction="20000"/>
          </a:bodyPr>
          <a:lstStyle/>
          <a:p>
            <a:pPr>
              <a:lnSpc>
                <a:spcPct val="170000"/>
              </a:lnSpc>
            </a:pPr>
            <a:r>
              <a:rPr lang="en-US" sz="4000" dirty="0">
                <a:latin typeface="Arial Black" panose="020B0A04020102020204" pitchFamily="34" charset="0"/>
              </a:rPr>
              <a:t>Lifestyle Medicine  Is an essential bridge between “Living Long” and “Living well”. That is not just adding years to our lives; it is about adding life to our years.</a:t>
            </a:r>
          </a:p>
          <a:p>
            <a:pPr>
              <a:lnSpc>
                <a:spcPct val="170000"/>
              </a:lnSpc>
            </a:pPr>
            <a:r>
              <a:rPr lang="en-US" sz="4000" dirty="0">
                <a:latin typeface="Arial Black" panose="020B0A04020102020204" pitchFamily="34" charset="0"/>
              </a:rPr>
              <a:t>It  is a medical specialty  that uses lifestyle interventions such as  primarily nutrition, physical activity, sleep, stress management, tobacco cessation and social connection to prevent, treat and often reverse chronic disease  </a:t>
            </a:r>
          </a:p>
          <a:p>
            <a:pPr>
              <a:lnSpc>
                <a:spcPct val="170000"/>
              </a:lnSpc>
            </a:pPr>
            <a:r>
              <a:rPr lang="en-US" sz="4000" dirty="0">
                <a:latin typeface="Arial Black" panose="020B0A04020102020204" pitchFamily="34" charset="0"/>
              </a:rPr>
              <a:t>While Modern Medicine has mastered the art of Crisis management, patching wounds and managing symptoms.  Life style Medicine represents a shift towards addressing the root causes of chronic diseases					</a:t>
            </a:r>
          </a:p>
          <a:p>
            <a:endParaRPr lang="en-US" sz="3000" dirty="0">
              <a:latin typeface="Arial Black" panose="020B0A04020102020204" pitchFamily="34" charset="0"/>
            </a:endParaRPr>
          </a:p>
        </p:txBody>
      </p:sp>
      <p:sp>
        <p:nvSpPr>
          <p:cNvPr id="5" name="Slide Number Placeholder 4"/>
          <p:cNvSpPr>
            <a:spLocks noGrp="1"/>
          </p:cNvSpPr>
          <p:nvPr>
            <p:ph type="sldNum" sz="quarter" idx="12"/>
          </p:nvPr>
        </p:nvSpPr>
        <p:spPr/>
        <p:txBody>
          <a:bodyPr/>
          <a:lstStyle/>
          <a:p>
            <a:fld id="{67273AFF-68FC-4575-A8EA-5FA721A063CA}" type="slidenum">
              <a:rPr lang="en-US" smtClean="0"/>
              <a:t>3</a:t>
            </a:fld>
            <a:endParaRPr lang="en-US"/>
          </a:p>
        </p:txBody>
      </p:sp>
    </p:spTree>
    <p:extLst>
      <p:ext uri="{BB962C8B-B14F-4D97-AF65-F5344CB8AC3E}">
        <p14:creationId xmlns:p14="http://schemas.microsoft.com/office/powerpoint/2010/main" val="27380853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52" y="0"/>
            <a:ext cx="11977352" cy="940158"/>
          </a:xfrm>
        </p:spPr>
        <p:txBody>
          <a:bodyPr>
            <a:noAutofit/>
          </a:bodyPr>
          <a:lstStyle/>
          <a:p>
            <a:pPr marL="0" indent="0"/>
            <a:r>
              <a:rPr lang="en-US" sz="3200" b="1" dirty="0">
                <a:latin typeface="Arial Black" panose="020B0A04020102020204" pitchFamily="34" charset="0"/>
              </a:rPr>
              <a:t>THE IMPACT ON FAMILIES AND COMMUNITIES</a:t>
            </a:r>
          </a:p>
        </p:txBody>
      </p:sp>
      <p:sp>
        <p:nvSpPr>
          <p:cNvPr id="3" name="Content Placeholder 2"/>
          <p:cNvSpPr>
            <a:spLocks noGrp="1"/>
          </p:cNvSpPr>
          <p:nvPr>
            <p:ph idx="1"/>
          </p:nvPr>
        </p:nvSpPr>
        <p:spPr>
          <a:xfrm>
            <a:off x="283335" y="1056068"/>
            <a:ext cx="11070465" cy="5801932"/>
          </a:xfrm>
        </p:spPr>
        <p:txBody>
          <a:bodyPr/>
          <a:lstStyle/>
          <a:p>
            <a:pPr marL="0" indent="0">
              <a:buNone/>
            </a:pPr>
            <a:r>
              <a:rPr lang="en-US" sz="3600" dirty="0"/>
              <a:t>Risky/harmful substance use does not only harm the individual. It also:</a:t>
            </a:r>
          </a:p>
          <a:p>
            <a:pPr lvl="0">
              <a:lnSpc>
                <a:spcPct val="150000"/>
              </a:lnSpc>
            </a:pPr>
            <a:r>
              <a:rPr lang="en-US" dirty="0">
                <a:latin typeface="Arial Black" panose="020B0A04020102020204" pitchFamily="34" charset="0"/>
              </a:rPr>
              <a:t>Destroys marriages and families.</a:t>
            </a:r>
          </a:p>
          <a:p>
            <a:pPr lvl="0">
              <a:lnSpc>
                <a:spcPct val="150000"/>
              </a:lnSpc>
            </a:pPr>
            <a:r>
              <a:rPr lang="en-US" dirty="0">
                <a:latin typeface="Arial Black" panose="020B0A04020102020204" pitchFamily="34" charset="0"/>
              </a:rPr>
              <a:t>Increases road traffic accidents.</a:t>
            </a:r>
          </a:p>
          <a:p>
            <a:pPr lvl="0">
              <a:lnSpc>
                <a:spcPct val="150000"/>
              </a:lnSpc>
            </a:pPr>
            <a:r>
              <a:rPr lang="en-US" dirty="0">
                <a:latin typeface="Arial Black" panose="020B0A04020102020204" pitchFamily="34" charset="0"/>
              </a:rPr>
              <a:t>Wastes family income.</a:t>
            </a:r>
          </a:p>
          <a:p>
            <a:pPr lvl="0">
              <a:lnSpc>
                <a:spcPct val="150000"/>
              </a:lnSpc>
            </a:pPr>
            <a:r>
              <a:rPr lang="en-US" dirty="0">
                <a:latin typeface="Arial Black" panose="020B0A04020102020204" pitchFamily="34" charset="0"/>
              </a:rPr>
              <a:t>Fuels crime, violence, and insecurity in communities.</a:t>
            </a:r>
          </a:p>
          <a:p>
            <a:pPr>
              <a:lnSpc>
                <a:spcPct val="150000"/>
              </a:lnSpc>
            </a:pPr>
            <a:r>
              <a:rPr lang="en-US" dirty="0">
                <a:latin typeface="Arial Black" panose="020B0A04020102020204" pitchFamily="34" charset="0"/>
              </a:rPr>
              <a:t>Creates generational cycles of poverty and addiction</a:t>
            </a:r>
          </a:p>
        </p:txBody>
      </p:sp>
      <p:sp>
        <p:nvSpPr>
          <p:cNvPr id="4" name="Slide Number Placeholder 3"/>
          <p:cNvSpPr>
            <a:spLocks noGrp="1"/>
          </p:cNvSpPr>
          <p:nvPr>
            <p:ph type="sldNum" sz="quarter" idx="12"/>
          </p:nvPr>
        </p:nvSpPr>
        <p:spPr/>
        <p:txBody>
          <a:bodyPr/>
          <a:lstStyle/>
          <a:p>
            <a:fld id="{67273AFF-68FC-4575-A8EA-5FA721A063CA}" type="slidenum">
              <a:rPr lang="en-US" smtClean="0"/>
              <a:t>30</a:t>
            </a:fld>
            <a:endParaRPr lang="en-US"/>
          </a:p>
        </p:txBody>
      </p:sp>
    </p:spTree>
    <p:extLst>
      <p:ext uri="{BB962C8B-B14F-4D97-AF65-F5344CB8AC3E}">
        <p14:creationId xmlns:p14="http://schemas.microsoft.com/office/powerpoint/2010/main" val="2586100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52" y="1"/>
            <a:ext cx="11263648" cy="669700"/>
          </a:xfrm>
        </p:spPr>
        <p:txBody>
          <a:bodyPr>
            <a:normAutofit fontScale="90000"/>
          </a:bodyPr>
          <a:lstStyle/>
          <a:p>
            <a:br>
              <a:rPr lang="en-US" b="1" dirty="0"/>
            </a:br>
            <a:r>
              <a:rPr lang="en-US" sz="3600" b="1" dirty="0">
                <a:latin typeface="Arial Black" panose="020B0A04020102020204" pitchFamily="34" charset="0"/>
              </a:rPr>
              <a:t>Practical Steps to Avoid Risky Substances</a:t>
            </a:r>
            <a:br>
              <a:rPr lang="en-US" sz="3600" b="1" dirty="0">
                <a:latin typeface="Arial Black" panose="020B0A04020102020204" pitchFamily="34" charset="0"/>
              </a:rPr>
            </a:br>
            <a:endParaRPr lang="en-US" sz="3600" dirty="0">
              <a:latin typeface="Arial Black" panose="020B0A04020102020204" pitchFamily="34" charset="0"/>
            </a:endParaRPr>
          </a:p>
        </p:txBody>
      </p:sp>
      <p:sp>
        <p:nvSpPr>
          <p:cNvPr id="3" name="Content Placeholder 2"/>
          <p:cNvSpPr>
            <a:spLocks noGrp="1"/>
          </p:cNvSpPr>
          <p:nvPr>
            <p:ph idx="1"/>
          </p:nvPr>
        </p:nvSpPr>
        <p:spPr>
          <a:xfrm>
            <a:off x="90151" y="759854"/>
            <a:ext cx="11629623" cy="6098146"/>
          </a:xfrm>
        </p:spPr>
        <p:txBody>
          <a:bodyPr>
            <a:normAutofit/>
          </a:bodyPr>
          <a:lstStyle/>
          <a:p>
            <a:pPr lvl="0" algn="just">
              <a:lnSpc>
                <a:spcPct val="100000"/>
              </a:lnSpc>
            </a:pPr>
            <a:endParaRPr lang="en-US" b="1" dirty="0">
              <a:latin typeface="Arial Black" panose="020B0A04020102020204" pitchFamily="34" charset="0"/>
            </a:endParaRPr>
          </a:p>
          <a:p>
            <a:pPr lvl="0" algn="just">
              <a:lnSpc>
                <a:spcPct val="100000"/>
              </a:lnSpc>
            </a:pPr>
            <a:r>
              <a:rPr lang="en-US" b="1" dirty="0">
                <a:latin typeface="Arial Black" panose="020B0A04020102020204" pitchFamily="34" charset="0"/>
              </a:rPr>
              <a:t>Prevention is better than cure</a:t>
            </a:r>
            <a:endParaRPr lang="en-US" dirty="0">
              <a:latin typeface="Arial Black" panose="020B0A04020102020204" pitchFamily="34" charset="0"/>
            </a:endParaRPr>
          </a:p>
          <a:p>
            <a:pPr lvl="0" algn="just">
              <a:lnSpc>
                <a:spcPct val="100000"/>
              </a:lnSpc>
            </a:pPr>
            <a:r>
              <a:rPr lang="en-US" dirty="0">
                <a:latin typeface="Arial Black" panose="020B0A04020102020204" pitchFamily="34" charset="0"/>
              </a:rPr>
              <a:t>Say “no” to the first cigarette, drink, or pill</a:t>
            </a:r>
          </a:p>
          <a:p>
            <a:pPr lvl="0" algn="just">
              <a:lnSpc>
                <a:spcPct val="100000"/>
              </a:lnSpc>
            </a:pPr>
            <a:r>
              <a:rPr lang="en-US" dirty="0">
                <a:latin typeface="Arial Black" panose="020B0A04020102020204" pitchFamily="34" charset="0"/>
              </a:rPr>
              <a:t>Teach children early about the dangers</a:t>
            </a:r>
          </a:p>
          <a:p>
            <a:pPr lvl="0" algn="just">
              <a:lnSpc>
                <a:spcPct val="100000"/>
              </a:lnSpc>
            </a:pPr>
            <a:r>
              <a:rPr lang="en-US" b="1" dirty="0">
                <a:latin typeface="Arial Black" panose="020B0A04020102020204" pitchFamily="34" charset="0"/>
              </a:rPr>
              <a:t>Replace risky habits with healthy ones</a:t>
            </a:r>
            <a:endParaRPr lang="en-US" dirty="0">
              <a:latin typeface="Arial Black" panose="020B0A04020102020204" pitchFamily="34" charset="0"/>
            </a:endParaRPr>
          </a:p>
          <a:p>
            <a:pPr lvl="0" algn="just">
              <a:lnSpc>
                <a:spcPct val="100000"/>
              </a:lnSpc>
            </a:pPr>
            <a:r>
              <a:rPr lang="en-US" dirty="0">
                <a:latin typeface="Arial Black" panose="020B0A04020102020204" pitchFamily="34" charset="0"/>
              </a:rPr>
              <a:t>Exercise, prayer, music, or hobbies to manage stress.</a:t>
            </a:r>
          </a:p>
          <a:p>
            <a:pPr lvl="0" algn="just">
              <a:lnSpc>
                <a:spcPct val="100000"/>
              </a:lnSpc>
            </a:pPr>
            <a:r>
              <a:rPr lang="en-US" dirty="0">
                <a:latin typeface="Arial Black" panose="020B0A04020102020204" pitchFamily="34" charset="0"/>
              </a:rPr>
              <a:t>Choose positive friends who live healthy lives</a:t>
            </a:r>
          </a:p>
          <a:p>
            <a:pPr lvl="0" algn="just">
              <a:lnSpc>
                <a:spcPct val="100000"/>
              </a:lnSpc>
            </a:pPr>
            <a:r>
              <a:rPr lang="en-US" b="1" dirty="0">
                <a:latin typeface="Arial Black" panose="020B0A04020102020204" pitchFamily="34" charset="0"/>
              </a:rPr>
              <a:t>Seek support if already using</a:t>
            </a:r>
            <a:endParaRPr lang="en-US" dirty="0">
              <a:latin typeface="Arial Black" panose="020B0A04020102020204" pitchFamily="34" charset="0"/>
            </a:endParaRPr>
          </a:p>
          <a:p>
            <a:pPr lvl="0" algn="just">
              <a:lnSpc>
                <a:spcPct val="100000"/>
              </a:lnSpc>
            </a:pPr>
            <a:r>
              <a:rPr lang="en-US" dirty="0">
                <a:latin typeface="Arial Black" panose="020B0A04020102020204" pitchFamily="34" charset="0"/>
              </a:rPr>
              <a:t>Speak to a doctor or counselor</a:t>
            </a:r>
          </a:p>
          <a:p>
            <a:pPr lvl="0" algn="just">
              <a:lnSpc>
                <a:spcPct val="100000"/>
              </a:lnSpc>
            </a:pPr>
            <a:r>
              <a:rPr lang="en-US" dirty="0">
                <a:latin typeface="Arial Black" panose="020B0A04020102020204" pitchFamily="34" charset="0"/>
              </a:rPr>
              <a:t>Join support groups like Alcoholics Anonymous (AA)</a:t>
            </a:r>
          </a:p>
          <a:p>
            <a:pPr lvl="0" algn="just">
              <a:lnSpc>
                <a:spcPct val="100000"/>
              </a:lnSpc>
            </a:pPr>
            <a:r>
              <a:rPr lang="en-US" dirty="0">
                <a:latin typeface="Arial Black" panose="020B0A04020102020204" pitchFamily="34" charset="0"/>
              </a:rPr>
              <a:t>Lean on faith and community for encouragement</a:t>
            </a:r>
            <a:r>
              <a:rPr lang="en-US" dirty="0"/>
              <a:t>.</a:t>
            </a:r>
          </a:p>
        </p:txBody>
      </p:sp>
      <p:sp>
        <p:nvSpPr>
          <p:cNvPr id="4" name="Slide Number Placeholder 3"/>
          <p:cNvSpPr>
            <a:spLocks noGrp="1"/>
          </p:cNvSpPr>
          <p:nvPr>
            <p:ph type="sldNum" sz="quarter" idx="12"/>
          </p:nvPr>
        </p:nvSpPr>
        <p:spPr/>
        <p:txBody>
          <a:bodyPr/>
          <a:lstStyle/>
          <a:p>
            <a:fld id="{67273AFF-68FC-4575-A8EA-5FA721A063CA}" type="slidenum">
              <a:rPr lang="en-US" smtClean="0"/>
              <a:t>31</a:t>
            </a:fld>
            <a:endParaRPr lang="en-US"/>
          </a:p>
        </p:txBody>
      </p:sp>
    </p:spTree>
    <p:extLst>
      <p:ext uri="{BB962C8B-B14F-4D97-AF65-F5344CB8AC3E}">
        <p14:creationId xmlns:p14="http://schemas.microsoft.com/office/powerpoint/2010/main" val="39789142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31" y="223458"/>
            <a:ext cx="10515600" cy="497760"/>
          </a:xfrm>
        </p:spPr>
        <p:txBody>
          <a:bodyPr>
            <a:noAutofit/>
          </a:bodyPr>
          <a:lstStyle/>
          <a:p>
            <a:pPr marL="0" indent="0"/>
            <a:r>
              <a:rPr lang="en-US" sz="3200" b="1" dirty="0">
                <a:latin typeface="Arial Black" panose="020B0A04020102020204" pitchFamily="34" charset="0"/>
              </a:rPr>
              <a:t>Church and Community Role</a:t>
            </a:r>
            <a:endParaRPr lang="en-US" sz="3200" dirty="0">
              <a:latin typeface="Arial Black" panose="020B0A04020102020204" pitchFamily="34" charset="0"/>
            </a:endParaRPr>
          </a:p>
        </p:txBody>
      </p:sp>
      <p:sp>
        <p:nvSpPr>
          <p:cNvPr id="3" name="Content Placeholder 2"/>
          <p:cNvSpPr>
            <a:spLocks noGrp="1"/>
          </p:cNvSpPr>
          <p:nvPr>
            <p:ph idx="1"/>
          </p:nvPr>
        </p:nvSpPr>
        <p:spPr>
          <a:xfrm>
            <a:off x="218942" y="1094704"/>
            <a:ext cx="10534918" cy="5626771"/>
          </a:xfrm>
        </p:spPr>
        <p:txBody>
          <a:bodyPr>
            <a:normAutofit fontScale="92500"/>
          </a:bodyPr>
          <a:lstStyle/>
          <a:p>
            <a:pPr marL="0" indent="0">
              <a:buNone/>
            </a:pPr>
            <a:r>
              <a:rPr lang="en-US" sz="3200" dirty="0"/>
              <a:t>As God’s people, we are called to care for our bodies and set examples for others and;</a:t>
            </a:r>
          </a:p>
          <a:p>
            <a:pPr marL="0" indent="0">
              <a:buNone/>
            </a:pPr>
            <a:endParaRPr lang="en-US" dirty="0"/>
          </a:p>
          <a:p>
            <a:pPr lvl="0">
              <a:lnSpc>
                <a:spcPct val="160000"/>
              </a:lnSpc>
            </a:pPr>
            <a:r>
              <a:rPr lang="en-US" dirty="0">
                <a:latin typeface="Arial Black" panose="020B0A04020102020204" pitchFamily="34" charset="0"/>
              </a:rPr>
              <a:t>Educate members, especially youths, on dangers.</a:t>
            </a:r>
          </a:p>
          <a:p>
            <a:pPr lvl="0">
              <a:lnSpc>
                <a:spcPct val="160000"/>
              </a:lnSpc>
            </a:pPr>
            <a:r>
              <a:rPr lang="en-US" dirty="0">
                <a:latin typeface="Arial Black" panose="020B0A04020102020204" pitchFamily="34" charset="0"/>
              </a:rPr>
              <a:t>Provide safe spaces for recreation and fellowship.</a:t>
            </a:r>
          </a:p>
          <a:p>
            <a:pPr>
              <a:lnSpc>
                <a:spcPct val="160000"/>
              </a:lnSpc>
            </a:pPr>
            <a:r>
              <a:rPr lang="en-US" dirty="0">
                <a:latin typeface="Arial Black" panose="020B0A04020102020204" pitchFamily="34" charset="0"/>
              </a:rPr>
              <a:t>Offer counseling, mentoring, and rehabilitation support</a:t>
            </a:r>
          </a:p>
          <a:p>
            <a:pPr marL="0" indent="0">
              <a:buNone/>
            </a:pPr>
            <a:endParaRPr lang="en-US" dirty="0"/>
          </a:p>
          <a:p>
            <a:pPr marL="0" indent="0">
              <a:buNone/>
            </a:pPr>
            <a:r>
              <a:rPr lang="en-US" dirty="0"/>
              <a:t>As 1 Corinthians 10:23 says, </a:t>
            </a:r>
            <a:r>
              <a:rPr lang="en-US" i="1" dirty="0"/>
              <a:t>“Everything is permissible—but not everything is beneficial. Everything is permissible—but not everything is constructive.</a:t>
            </a:r>
            <a:endParaRPr lang="en-US" dirty="0"/>
          </a:p>
        </p:txBody>
      </p:sp>
      <p:sp>
        <p:nvSpPr>
          <p:cNvPr id="4" name="Slide Number Placeholder 3"/>
          <p:cNvSpPr>
            <a:spLocks noGrp="1"/>
          </p:cNvSpPr>
          <p:nvPr>
            <p:ph type="sldNum" sz="quarter" idx="12"/>
          </p:nvPr>
        </p:nvSpPr>
        <p:spPr/>
        <p:txBody>
          <a:bodyPr/>
          <a:lstStyle/>
          <a:p>
            <a:fld id="{67273AFF-68FC-4575-A8EA-5FA721A063CA}" type="slidenum">
              <a:rPr lang="en-US" smtClean="0"/>
              <a:t>32</a:t>
            </a:fld>
            <a:endParaRPr lang="en-US"/>
          </a:p>
        </p:txBody>
      </p:sp>
    </p:spTree>
    <p:extLst>
      <p:ext uri="{BB962C8B-B14F-4D97-AF65-F5344CB8AC3E}">
        <p14:creationId xmlns:p14="http://schemas.microsoft.com/office/powerpoint/2010/main" val="4542830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1107582"/>
          </a:xfrm>
        </p:spPr>
        <p:txBody>
          <a:bodyPr>
            <a:normAutofit/>
          </a:bodyPr>
          <a:lstStyle/>
          <a:p>
            <a:r>
              <a:rPr lang="en-US" sz="3200" b="1" dirty="0">
                <a:latin typeface="Arial Black" panose="020B0A04020102020204" pitchFamily="34" charset="0"/>
              </a:rPr>
              <a:t>Understanding the DREAMS Framework</a:t>
            </a:r>
            <a:endParaRPr lang="en-US" sz="3200" dirty="0"/>
          </a:p>
        </p:txBody>
      </p:sp>
      <p:sp>
        <p:nvSpPr>
          <p:cNvPr id="3" name="Content Placeholder 2"/>
          <p:cNvSpPr>
            <a:spLocks noGrp="1"/>
          </p:cNvSpPr>
          <p:nvPr>
            <p:ph idx="1"/>
          </p:nvPr>
        </p:nvSpPr>
        <p:spPr>
          <a:xfrm>
            <a:off x="154547" y="746975"/>
            <a:ext cx="10882647" cy="5974500"/>
          </a:xfrm>
        </p:spPr>
        <p:txBody>
          <a:bodyPr>
            <a:normAutofit/>
          </a:bodyPr>
          <a:lstStyle/>
          <a:p>
            <a:pPr marL="0" indent="0">
              <a:buNone/>
            </a:pPr>
            <a:r>
              <a:rPr lang="en-US" sz="3600" dirty="0">
                <a:latin typeface="+mj-lt"/>
              </a:rPr>
              <a:t>Mental well being (Stress Management)</a:t>
            </a:r>
          </a:p>
          <a:p>
            <a:pPr marL="0" indent="0">
              <a:buNone/>
            </a:pPr>
            <a:endParaRPr lang="en-US" sz="3600" dirty="0">
              <a:latin typeface="+mj-lt"/>
            </a:endParaRPr>
          </a:p>
          <a:p>
            <a:pPr marL="0" indent="0">
              <a:lnSpc>
                <a:spcPct val="150000"/>
              </a:lnSpc>
              <a:buNone/>
            </a:pPr>
            <a:r>
              <a:rPr lang="en-US" dirty="0">
                <a:latin typeface="Arial Black" panose="020B0A04020102020204" pitchFamily="34" charset="0"/>
              </a:rPr>
              <a:t>Stress is the body’s response to any demand or challenge. It can come from work, family, finances, health problems, or even our thoughts. </a:t>
            </a:r>
          </a:p>
          <a:p>
            <a:pPr marL="0" indent="0">
              <a:lnSpc>
                <a:spcPct val="150000"/>
              </a:lnSpc>
              <a:buNone/>
            </a:pPr>
            <a:r>
              <a:rPr lang="en-US" dirty="0">
                <a:latin typeface="Arial Black" panose="020B0A04020102020204" pitchFamily="34" charset="0"/>
              </a:rPr>
              <a:t>Scientists describe stress as both </a:t>
            </a:r>
            <a:r>
              <a:rPr lang="en-US" b="1" dirty="0">
                <a:latin typeface="Arial Black" panose="020B0A04020102020204" pitchFamily="34" charset="0"/>
              </a:rPr>
              <a:t>physiological</a:t>
            </a:r>
            <a:r>
              <a:rPr lang="en-US" dirty="0">
                <a:latin typeface="Arial Black" panose="020B0A04020102020204" pitchFamily="34" charset="0"/>
              </a:rPr>
              <a:t> (how the body reacts) and </a:t>
            </a:r>
            <a:r>
              <a:rPr lang="en-US" b="1" dirty="0">
                <a:latin typeface="Arial Black" panose="020B0A04020102020204" pitchFamily="34" charset="0"/>
              </a:rPr>
              <a:t>psychological</a:t>
            </a:r>
            <a:r>
              <a:rPr lang="en-US" dirty="0">
                <a:latin typeface="Arial Black" panose="020B0A04020102020204" pitchFamily="34" charset="0"/>
              </a:rPr>
              <a:t> (how the mind and emotions react) (</a:t>
            </a:r>
            <a:r>
              <a:rPr lang="en-US" dirty="0" err="1">
                <a:latin typeface="Arial Black" panose="020B0A04020102020204" pitchFamily="34" charset="0"/>
              </a:rPr>
              <a:t>Schneiderman</a:t>
            </a:r>
            <a:r>
              <a:rPr lang="en-US" dirty="0">
                <a:latin typeface="Arial Black" panose="020B0A04020102020204" pitchFamily="34" charset="0"/>
              </a:rPr>
              <a:t> </a:t>
            </a:r>
            <a:r>
              <a:rPr lang="en-US" i="1" dirty="0">
                <a:latin typeface="Arial Black" panose="020B0A04020102020204" pitchFamily="34" charset="0"/>
              </a:rPr>
              <a:t>et al., </a:t>
            </a:r>
            <a:r>
              <a:rPr lang="en-US" dirty="0">
                <a:latin typeface="Arial Black" panose="020B0A04020102020204" pitchFamily="34" charset="0"/>
              </a:rPr>
              <a:t>2005).</a:t>
            </a:r>
          </a:p>
          <a:p>
            <a:pPr marL="0" indent="0">
              <a:buNone/>
            </a:pPr>
            <a:endParaRPr lang="en-US" dirty="0"/>
          </a:p>
        </p:txBody>
      </p:sp>
      <p:sp>
        <p:nvSpPr>
          <p:cNvPr id="4" name="Slide Number Placeholder 3"/>
          <p:cNvSpPr>
            <a:spLocks noGrp="1"/>
          </p:cNvSpPr>
          <p:nvPr>
            <p:ph type="sldNum" sz="quarter" idx="12"/>
          </p:nvPr>
        </p:nvSpPr>
        <p:spPr/>
        <p:txBody>
          <a:bodyPr/>
          <a:lstStyle/>
          <a:p>
            <a:fld id="{67273AFF-68FC-4575-A8EA-5FA721A063CA}" type="slidenum">
              <a:rPr lang="en-US" smtClean="0"/>
              <a:t>33</a:t>
            </a:fld>
            <a:endParaRPr lang="en-US"/>
          </a:p>
        </p:txBody>
      </p:sp>
    </p:spTree>
    <p:extLst>
      <p:ext uri="{BB962C8B-B14F-4D97-AF65-F5344CB8AC3E}">
        <p14:creationId xmlns:p14="http://schemas.microsoft.com/office/powerpoint/2010/main" val="10549464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52" y="128789"/>
            <a:ext cx="11263648" cy="553791"/>
          </a:xfrm>
        </p:spPr>
        <p:txBody>
          <a:bodyPr>
            <a:noAutofit/>
          </a:bodyPr>
          <a:lstStyle/>
          <a:p>
            <a:pPr marL="0" indent="0"/>
            <a:br>
              <a:rPr lang="en-US" sz="3200" dirty="0">
                <a:latin typeface="Arial Black" panose="020B0A04020102020204" pitchFamily="34" charset="0"/>
              </a:rPr>
            </a:br>
            <a:br>
              <a:rPr lang="en-US" sz="3200" dirty="0">
                <a:latin typeface="Arial Black" panose="020B0A04020102020204" pitchFamily="34" charset="0"/>
              </a:rPr>
            </a:br>
            <a:r>
              <a:rPr lang="en-US" sz="3200" dirty="0">
                <a:latin typeface="Arial Black" panose="020B0A04020102020204" pitchFamily="34" charset="0"/>
              </a:rPr>
              <a:t>Mental well being (Stress Management)</a:t>
            </a:r>
            <a:br>
              <a:rPr lang="en-US" sz="3200" dirty="0">
                <a:latin typeface="Arial Black" panose="020B0A04020102020204" pitchFamily="34" charset="0"/>
              </a:rPr>
            </a:br>
            <a:endParaRPr lang="en-US" sz="3200" dirty="0">
              <a:latin typeface="Arial Black" panose="020B0A04020102020204" pitchFamily="34" charset="0"/>
            </a:endParaRPr>
          </a:p>
        </p:txBody>
      </p:sp>
      <p:sp>
        <p:nvSpPr>
          <p:cNvPr id="3" name="Content Placeholder 2"/>
          <p:cNvSpPr>
            <a:spLocks noGrp="1"/>
          </p:cNvSpPr>
          <p:nvPr>
            <p:ph idx="1"/>
          </p:nvPr>
        </p:nvSpPr>
        <p:spPr>
          <a:xfrm>
            <a:off x="244699" y="1107582"/>
            <a:ext cx="10637949" cy="5750417"/>
          </a:xfrm>
        </p:spPr>
        <p:txBody>
          <a:bodyPr>
            <a:normAutofit/>
          </a:bodyPr>
          <a:lstStyle/>
          <a:p>
            <a:pPr marL="0" indent="0">
              <a:lnSpc>
                <a:spcPct val="150000"/>
              </a:lnSpc>
              <a:buNone/>
            </a:pPr>
            <a:r>
              <a:rPr lang="en-US" sz="3600" b="1" dirty="0">
                <a:latin typeface="+mj-lt"/>
              </a:rPr>
              <a:t>There are two sides to stress:</a:t>
            </a:r>
            <a:endParaRPr lang="en-US" sz="3600" dirty="0">
              <a:latin typeface="+mj-lt"/>
            </a:endParaRPr>
          </a:p>
          <a:p>
            <a:pPr lvl="0">
              <a:lnSpc>
                <a:spcPct val="150000"/>
              </a:lnSpc>
            </a:pPr>
            <a:r>
              <a:rPr lang="en-US" b="1" dirty="0">
                <a:latin typeface="Arial Black" panose="020B0A04020102020204" pitchFamily="34" charset="0"/>
              </a:rPr>
              <a:t>Positive stress (eustress):</a:t>
            </a:r>
            <a:r>
              <a:rPr lang="en-US" dirty="0">
                <a:latin typeface="Arial Black" panose="020B0A04020102020204" pitchFamily="34" charset="0"/>
              </a:rPr>
              <a:t> This gives energy, focus, and motivation. For example, preparing for an exam, planning a wedding, or getting ready for a presentation can push us to perform well</a:t>
            </a:r>
          </a:p>
          <a:p>
            <a:pPr lvl="0">
              <a:lnSpc>
                <a:spcPct val="150000"/>
              </a:lnSpc>
            </a:pPr>
            <a:r>
              <a:rPr lang="en-US" b="1" dirty="0">
                <a:latin typeface="Arial Black" panose="020B0A04020102020204" pitchFamily="34" charset="0"/>
              </a:rPr>
              <a:t>Negative stress (distress):</a:t>
            </a:r>
            <a:r>
              <a:rPr lang="en-US" dirty="0">
                <a:latin typeface="Arial Black" panose="020B0A04020102020204" pitchFamily="34" charset="0"/>
              </a:rPr>
              <a:t> This overwhelms us, causes worry, poor health, and loss of peace. If it continues for too long, it becomes harmful.</a:t>
            </a:r>
          </a:p>
        </p:txBody>
      </p:sp>
      <p:sp>
        <p:nvSpPr>
          <p:cNvPr id="4" name="Slide Number Placeholder 3"/>
          <p:cNvSpPr>
            <a:spLocks noGrp="1"/>
          </p:cNvSpPr>
          <p:nvPr>
            <p:ph type="sldNum" sz="quarter" idx="12"/>
          </p:nvPr>
        </p:nvSpPr>
        <p:spPr>
          <a:xfrm>
            <a:off x="10676586" y="6356350"/>
            <a:ext cx="677214" cy="365125"/>
          </a:xfrm>
        </p:spPr>
        <p:txBody>
          <a:bodyPr/>
          <a:lstStyle/>
          <a:p>
            <a:r>
              <a:rPr lang="en-US" dirty="0"/>
              <a:t>.</a:t>
            </a:r>
            <a:fld id="{67273AFF-68FC-4575-A8EA-5FA721A063CA}" type="slidenum">
              <a:rPr lang="en-US" smtClean="0"/>
              <a:t>34</a:t>
            </a:fld>
            <a:endParaRPr lang="en-US" dirty="0"/>
          </a:p>
        </p:txBody>
      </p:sp>
    </p:spTree>
    <p:extLst>
      <p:ext uri="{BB962C8B-B14F-4D97-AF65-F5344CB8AC3E}">
        <p14:creationId xmlns:p14="http://schemas.microsoft.com/office/powerpoint/2010/main" val="5237415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 y="-16934"/>
            <a:ext cx="11065934" cy="465667"/>
          </a:xfrm>
        </p:spPr>
        <p:txBody>
          <a:bodyPr>
            <a:normAutofit fontScale="90000"/>
          </a:bodyPr>
          <a:lstStyle/>
          <a:p>
            <a:r>
              <a:rPr lang="en-US" sz="3200" dirty="0">
                <a:latin typeface="Arial Black" panose="020B0A04020102020204" pitchFamily="34" charset="0"/>
              </a:rPr>
              <a:t>Types of Stress</a:t>
            </a:r>
          </a:p>
        </p:txBody>
      </p:sp>
      <p:sp>
        <p:nvSpPr>
          <p:cNvPr id="3" name="Content Placeholder 2"/>
          <p:cNvSpPr>
            <a:spLocks noGrp="1"/>
          </p:cNvSpPr>
          <p:nvPr>
            <p:ph idx="1"/>
          </p:nvPr>
        </p:nvSpPr>
        <p:spPr>
          <a:xfrm>
            <a:off x="152400" y="397934"/>
            <a:ext cx="9626599" cy="6460066"/>
          </a:xfrm>
        </p:spPr>
        <p:txBody>
          <a:bodyPr>
            <a:normAutofit fontScale="62500" lnSpcReduction="20000"/>
          </a:bodyPr>
          <a:lstStyle/>
          <a:p>
            <a:pPr marL="0" indent="0">
              <a:buNone/>
            </a:pPr>
            <a:r>
              <a:rPr lang="en-US" sz="5100" dirty="0"/>
              <a:t>Stress can take many forms (Adefemi,2025):</a:t>
            </a:r>
          </a:p>
          <a:p>
            <a:pPr algn="just">
              <a:lnSpc>
                <a:spcPct val="120000"/>
              </a:lnSpc>
            </a:pPr>
            <a:r>
              <a:rPr lang="en-US" sz="4500" dirty="0">
                <a:latin typeface="Arial Black" pitchFamily="34" charset="0"/>
              </a:rPr>
              <a:t>Acute stress</a:t>
            </a:r>
          </a:p>
          <a:p>
            <a:pPr algn="just">
              <a:lnSpc>
                <a:spcPct val="120000"/>
              </a:lnSpc>
            </a:pPr>
            <a:r>
              <a:rPr lang="en-US" sz="4500" dirty="0">
                <a:latin typeface="Arial Black" pitchFamily="34" charset="0"/>
              </a:rPr>
              <a:t>Episodic acute stress</a:t>
            </a:r>
          </a:p>
          <a:p>
            <a:pPr algn="just">
              <a:lnSpc>
                <a:spcPct val="120000"/>
              </a:lnSpc>
            </a:pPr>
            <a:r>
              <a:rPr lang="en-US" sz="4500" dirty="0">
                <a:latin typeface="Arial Black" pitchFamily="34" charset="0"/>
              </a:rPr>
              <a:t>Chronic stress</a:t>
            </a:r>
          </a:p>
          <a:p>
            <a:pPr algn="just">
              <a:lnSpc>
                <a:spcPct val="120000"/>
              </a:lnSpc>
            </a:pPr>
            <a:r>
              <a:rPr lang="en-US" sz="4500" dirty="0">
                <a:latin typeface="Arial Black" pitchFamily="34" charset="0"/>
              </a:rPr>
              <a:t>Traumatic stress </a:t>
            </a:r>
          </a:p>
          <a:p>
            <a:pPr algn="just">
              <a:lnSpc>
                <a:spcPct val="120000"/>
              </a:lnSpc>
            </a:pPr>
            <a:r>
              <a:rPr lang="en-US" sz="4500" dirty="0">
                <a:latin typeface="Arial Black" pitchFamily="34" charset="0"/>
              </a:rPr>
              <a:t>Psychological stress</a:t>
            </a:r>
          </a:p>
          <a:p>
            <a:pPr algn="just">
              <a:lnSpc>
                <a:spcPct val="120000"/>
              </a:lnSpc>
            </a:pPr>
            <a:r>
              <a:rPr lang="en-US" sz="4500" dirty="0">
                <a:latin typeface="Arial Black" pitchFamily="34" charset="0"/>
              </a:rPr>
              <a:t>Environmental stress</a:t>
            </a:r>
          </a:p>
          <a:p>
            <a:pPr algn="just">
              <a:lnSpc>
                <a:spcPct val="120000"/>
              </a:lnSpc>
            </a:pPr>
            <a:r>
              <a:rPr lang="en-US" sz="4500" dirty="0">
                <a:latin typeface="Arial Black" pitchFamily="34" charset="0"/>
              </a:rPr>
              <a:t>Work-</a:t>
            </a:r>
            <a:r>
              <a:rPr lang="en-US" sz="4500" dirty="0" err="1">
                <a:latin typeface="Arial Black" pitchFamily="34" charset="0"/>
              </a:rPr>
              <a:t>relatedstress</a:t>
            </a:r>
            <a:endParaRPr lang="en-US" sz="4500" dirty="0">
              <a:latin typeface="Arial Black" pitchFamily="34" charset="0"/>
            </a:endParaRPr>
          </a:p>
          <a:p>
            <a:pPr algn="just">
              <a:lnSpc>
                <a:spcPct val="120000"/>
              </a:lnSpc>
            </a:pPr>
            <a:r>
              <a:rPr lang="en-US" sz="4500" dirty="0">
                <a:latin typeface="Arial Black" pitchFamily="34" charset="0"/>
              </a:rPr>
              <a:t>Social stress</a:t>
            </a:r>
          </a:p>
          <a:p>
            <a:pPr algn="just">
              <a:lnSpc>
                <a:spcPct val="120000"/>
              </a:lnSpc>
            </a:pPr>
            <a:r>
              <a:rPr lang="en-US" sz="4500" dirty="0">
                <a:latin typeface="Arial Black" pitchFamily="34" charset="0"/>
              </a:rPr>
              <a:t>Financial stress</a:t>
            </a:r>
          </a:p>
          <a:p>
            <a:pPr algn="just">
              <a:lnSpc>
                <a:spcPct val="120000"/>
              </a:lnSpc>
            </a:pPr>
            <a:r>
              <a:rPr lang="en-US" sz="4500" dirty="0">
                <a:latin typeface="Arial Black" pitchFamily="34" charset="0"/>
              </a:rPr>
              <a:t>Physiological stress.</a:t>
            </a:r>
          </a:p>
          <a:p>
            <a:pPr marL="0" indent="0" algn="just">
              <a:lnSpc>
                <a:spcPct val="120000"/>
              </a:lnSpc>
              <a:buNone/>
            </a:pPr>
            <a:endParaRPr lang="en-US" dirty="0">
              <a:latin typeface="Arial Black" pitchFamily="34" charset="0"/>
            </a:endParaRPr>
          </a:p>
        </p:txBody>
      </p:sp>
      <p:sp>
        <p:nvSpPr>
          <p:cNvPr id="4" name="Slide Number Placeholder 3"/>
          <p:cNvSpPr>
            <a:spLocks noGrp="1"/>
          </p:cNvSpPr>
          <p:nvPr>
            <p:ph type="sldNum" sz="quarter" idx="12"/>
          </p:nvPr>
        </p:nvSpPr>
        <p:spPr/>
        <p:txBody>
          <a:bodyPr/>
          <a:lstStyle/>
          <a:p>
            <a:fld id="{67273AFF-68FC-4575-A8EA-5FA721A063CA}" type="slidenum">
              <a:rPr lang="en-US" smtClean="0"/>
              <a:t>35</a:t>
            </a:fld>
            <a:endParaRPr lang="en-US" dirty="0"/>
          </a:p>
        </p:txBody>
      </p:sp>
    </p:spTree>
    <p:extLst>
      <p:ext uri="{BB962C8B-B14F-4D97-AF65-F5344CB8AC3E}">
        <p14:creationId xmlns:p14="http://schemas.microsoft.com/office/powerpoint/2010/main" val="27605833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11353800" cy="677334"/>
          </a:xfrm>
        </p:spPr>
        <p:txBody>
          <a:bodyPr>
            <a:normAutofit fontScale="90000"/>
          </a:bodyPr>
          <a:lstStyle/>
          <a:p>
            <a:br>
              <a:rPr lang="en-US" sz="3600" dirty="0">
                <a:latin typeface="Arial Black" pitchFamily="34" charset="0"/>
              </a:rPr>
            </a:br>
            <a:r>
              <a:rPr lang="en-US" sz="3600" dirty="0">
                <a:latin typeface="Arial Black" pitchFamily="34" charset="0"/>
              </a:rPr>
              <a:t>HOW STRESS AFFECTS THE BODY AND MIND</a:t>
            </a:r>
            <a:br>
              <a:rPr lang="en-US" dirty="0"/>
            </a:br>
            <a:endParaRPr lang="en-US" dirty="0"/>
          </a:p>
        </p:txBody>
      </p:sp>
      <p:sp>
        <p:nvSpPr>
          <p:cNvPr id="3" name="Content Placeholder 2"/>
          <p:cNvSpPr>
            <a:spLocks noGrp="1"/>
          </p:cNvSpPr>
          <p:nvPr>
            <p:ph idx="1"/>
          </p:nvPr>
        </p:nvSpPr>
        <p:spPr>
          <a:xfrm>
            <a:off x="372533" y="761999"/>
            <a:ext cx="10515600" cy="5825067"/>
          </a:xfrm>
        </p:spPr>
        <p:txBody>
          <a:bodyPr>
            <a:normAutofit lnSpcReduction="10000"/>
          </a:bodyPr>
          <a:lstStyle/>
          <a:p>
            <a:r>
              <a:rPr lang="en-US" dirty="0">
                <a:latin typeface="Arial Black" pitchFamily="34" charset="0"/>
              </a:rPr>
              <a:t>When the brain perceives danger, it triggers a fight/ flight response.</a:t>
            </a:r>
          </a:p>
          <a:p>
            <a:r>
              <a:rPr lang="en-US" dirty="0">
                <a:latin typeface="Arial Black" pitchFamily="34" charset="0"/>
              </a:rPr>
              <a:t>Body releases adrenaline and cortisol making the heart beat faster ,blood pressure </a:t>
            </a:r>
            <a:r>
              <a:rPr lang="en-US" dirty="0" err="1">
                <a:latin typeface="Arial Black" pitchFamily="34" charset="0"/>
              </a:rPr>
              <a:t>rises,muscle</a:t>
            </a:r>
            <a:r>
              <a:rPr lang="en-US" dirty="0">
                <a:latin typeface="Arial Black" pitchFamily="34" charset="0"/>
              </a:rPr>
              <a:t> tenses.</a:t>
            </a:r>
          </a:p>
          <a:p>
            <a:r>
              <a:rPr lang="en-US" dirty="0">
                <a:latin typeface="Arial Black" pitchFamily="34" charset="0"/>
              </a:rPr>
              <a:t>This reaction is helpful  for emergency but causes harm after a long time.</a:t>
            </a:r>
          </a:p>
          <a:p>
            <a:pPr marL="0" indent="0">
              <a:buNone/>
            </a:pPr>
            <a:r>
              <a:rPr lang="en-US" dirty="0">
                <a:latin typeface="Arial Black" pitchFamily="34" charset="0"/>
              </a:rPr>
              <a:t>EFFECT OF CHRONIC STRESS</a:t>
            </a:r>
          </a:p>
          <a:p>
            <a:r>
              <a:rPr lang="en-US" dirty="0">
                <a:latin typeface="Arial Black" pitchFamily="34" charset="0"/>
              </a:rPr>
              <a:t>Physical problems </a:t>
            </a:r>
            <a:r>
              <a:rPr lang="en-US" dirty="0" err="1">
                <a:latin typeface="Arial Black" pitchFamily="34" charset="0"/>
              </a:rPr>
              <a:t>e.g</a:t>
            </a:r>
            <a:r>
              <a:rPr lang="en-US" dirty="0">
                <a:latin typeface="Arial Black" pitchFamily="34" charset="0"/>
              </a:rPr>
              <a:t> </a:t>
            </a:r>
            <a:r>
              <a:rPr lang="en-US" dirty="0" err="1">
                <a:latin typeface="Arial Black" pitchFamily="34" charset="0"/>
              </a:rPr>
              <a:t>headache,high</a:t>
            </a:r>
            <a:r>
              <a:rPr lang="en-US" dirty="0">
                <a:latin typeface="Arial Black" pitchFamily="34" charset="0"/>
              </a:rPr>
              <a:t> blood pressure stomach </a:t>
            </a:r>
            <a:r>
              <a:rPr lang="en-US" dirty="0" err="1">
                <a:latin typeface="Arial Black" pitchFamily="34" charset="0"/>
              </a:rPr>
              <a:t>upset,poor</a:t>
            </a:r>
            <a:r>
              <a:rPr lang="en-US" dirty="0">
                <a:latin typeface="Arial Black" pitchFamily="34" charset="0"/>
              </a:rPr>
              <a:t> sleep.</a:t>
            </a:r>
          </a:p>
          <a:p>
            <a:r>
              <a:rPr lang="en-US" dirty="0">
                <a:latin typeface="Arial Black" pitchFamily="34" charset="0"/>
              </a:rPr>
              <a:t>Emotional problems </a:t>
            </a:r>
            <a:r>
              <a:rPr lang="en-US" dirty="0" err="1">
                <a:latin typeface="Arial Black" pitchFamily="34" charset="0"/>
              </a:rPr>
              <a:t>e.g</a:t>
            </a:r>
            <a:r>
              <a:rPr lang="en-US" dirty="0">
                <a:latin typeface="Arial Black" pitchFamily="34" charset="0"/>
              </a:rPr>
              <a:t> </a:t>
            </a:r>
            <a:r>
              <a:rPr lang="en-US" dirty="0" err="1">
                <a:latin typeface="Arial Black" pitchFamily="34" charset="0"/>
              </a:rPr>
              <a:t>irritability,anger,sadness</a:t>
            </a:r>
            <a:r>
              <a:rPr lang="en-US" dirty="0">
                <a:latin typeface="Arial Black" pitchFamily="34" charset="0"/>
              </a:rPr>
              <a:t>, or hopelessness.</a:t>
            </a:r>
          </a:p>
          <a:p>
            <a:r>
              <a:rPr lang="en-US" dirty="0">
                <a:latin typeface="Arial Black" pitchFamily="34" charset="0"/>
              </a:rPr>
              <a:t>Mental problems </a:t>
            </a:r>
            <a:r>
              <a:rPr lang="en-US" dirty="0" err="1">
                <a:latin typeface="Arial Black" pitchFamily="34" charset="0"/>
              </a:rPr>
              <a:t>e.g</a:t>
            </a:r>
            <a:r>
              <a:rPr lang="en-US" dirty="0">
                <a:latin typeface="Arial Black" pitchFamily="34" charset="0"/>
              </a:rPr>
              <a:t> poor </a:t>
            </a:r>
            <a:r>
              <a:rPr lang="en-US" dirty="0" err="1">
                <a:latin typeface="Arial Black" pitchFamily="34" charset="0"/>
              </a:rPr>
              <a:t>concentration,memory</a:t>
            </a:r>
            <a:r>
              <a:rPr lang="en-US" dirty="0">
                <a:latin typeface="Arial Black" pitchFamily="34" charset="0"/>
              </a:rPr>
              <a:t> </a:t>
            </a:r>
            <a:r>
              <a:rPr lang="en-US" dirty="0" err="1">
                <a:latin typeface="Arial Black" pitchFamily="34" charset="0"/>
              </a:rPr>
              <a:t>loss,confusion</a:t>
            </a:r>
            <a:endParaRPr lang="en-US" dirty="0">
              <a:latin typeface="Arial Black" pitchFamily="34" charset="0"/>
            </a:endParaRPr>
          </a:p>
          <a:p>
            <a:endParaRPr lang="en-US" dirty="0"/>
          </a:p>
        </p:txBody>
      </p:sp>
      <p:sp>
        <p:nvSpPr>
          <p:cNvPr id="4" name="Slide Number Placeholder 3"/>
          <p:cNvSpPr>
            <a:spLocks noGrp="1"/>
          </p:cNvSpPr>
          <p:nvPr>
            <p:ph type="sldNum" sz="quarter" idx="12"/>
          </p:nvPr>
        </p:nvSpPr>
        <p:spPr/>
        <p:txBody>
          <a:bodyPr/>
          <a:lstStyle/>
          <a:p>
            <a:fld id="{67273AFF-68FC-4575-A8EA-5FA721A063CA}" type="slidenum">
              <a:rPr lang="en-US" smtClean="0"/>
              <a:t>36</a:t>
            </a:fld>
            <a:endParaRPr lang="en-US"/>
          </a:p>
        </p:txBody>
      </p:sp>
    </p:spTree>
    <p:extLst>
      <p:ext uri="{BB962C8B-B14F-4D97-AF65-F5344CB8AC3E}">
        <p14:creationId xmlns:p14="http://schemas.microsoft.com/office/powerpoint/2010/main" val="30747074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533" y="59267"/>
            <a:ext cx="11235267" cy="880533"/>
          </a:xfrm>
        </p:spPr>
        <p:txBody>
          <a:bodyPr>
            <a:normAutofit fontScale="90000"/>
          </a:bodyPr>
          <a:lstStyle/>
          <a:p>
            <a:br>
              <a:rPr lang="en-US" sz="3200" dirty="0">
                <a:latin typeface="Arial Black" pitchFamily="34" charset="0"/>
              </a:rPr>
            </a:br>
            <a:r>
              <a:rPr lang="en-US" sz="3200" dirty="0">
                <a:latin typeface="Arial Black" pitchFamily="34" charset="0"/>
              </a:rPr>
              <a:t>EFFECT OF CHRONIC STRESS</a:t>
            </a:r>
            <a:br>
              <a:rPr lang="en-US" dirty="0">
                <a:latin typeface="Arial Black" pitchFamily="34" charset="0"/>
              </a:rPr>
            </a:br>
            <a:endParaRPr lang="en-US" dirty="0"/>
          </a:p>
        </p:txBody>
      </p:sp>
      <p:sp>
        <p:nvSpPr>
          <p:cNvPr id="3" name="Content Placeholder 2"/>
          <p:cNvSpPr>
            <a:spLocks noGrp="1"/>
          </p:cNvSpPr>
          <p:nvPr>
            <p:ph idx="1"/>
          </p:nvPr>
        </p:nvSpPr>
        <p:spPr>
          <a:xfrm>
            <a:off x="254000" y="922867"/>
            <a:ext cx="11099800" cy="5254096"/>
          </a:xfrm>
        </p:spPr>
        <p:txBody>
          <a:bodyPr>
            <a:normAutofit lnSpcReduction="10000"/>
          </a:bodyPr>
          <a:lstStyle/>
          <a:p>
            <a:pPr marL="0" indent="0">
              <a:buNone/>
            </a:pPr>
            <a:endParaRPr lang="en-US" dirty="0">
              <a:latin typeface="Arial Black" pitchFamily="34" charset="0"/>
            </a:endParaRPr>
          </a:p>
          <a:p>
            <a:pPr>
              <a:lnSpc>
                <a:spcPct val="100000"/>
              </a:lnSpc>
            </a:pPr>
            <a:r>
              <a:rPr lang="en-US" dirty="0">
                <a:latin typeface="Arial Black" pitchFamily="34" charset="0"/>
              </a:rPr>
              <a:t>Physical problems </a:t>
            </a:r>
            <a:r>
              <a:rPr lang="en-US" dirty="0" err="1">
                <a:latin typeface="Arial Black" pitchFamily="34" charset="0"/>
              </a:rPr>
              <a:t>e.g</a:t>
            </a:r>
            <a:r>
              <a:rPr lang="en-US" dirty="0">
                <a:latin typeface="Arial Black" pitchFamily="34" charset="0"/>
              </a:rPr>
              <a:t> </a:t>
            </a:r>
            <a:r>
              <a:rPr lang="en-US" dirty="0" err="1">
                <a:latin typeface="Arial Black" pitchFamily="34" charset="0"/>
              </a:rPr>
              <a:t>headache,high</a:t>
            </a:r>
            <a:r>
              <a:rPr lang="en-US" dirty="0">
                <a:latin typeface="Arial Black" pitchFamily="34" charset="0"/>
              </a:rPr>
              <a:t> blood pressure stomach </a:t>
            </a:r>
            <a:r>
              <a:rPr lang="en-US" dirty="0" err="1">
                <a:latin typeface="Arial Black" pitchFamily="34" charset="0"/>
              </a:rPr>
              <a:t>upset,poor</a:t>
            </a:r>
            <a:r>
              <a:rPr lang="en-US" dirty="0">
                <a:latin typeface="Arial Black" pitchFamily="34" charset="0"/>
              </a:rPr>
              <a:t> sleep.</a:t>
            </a:r>
          </a:p>
          <a:p>
            <a:pPr>
              <a:lnSpc>
                <a:spcPct val="100000"/>
              </a:lnSpc>
            </a:pPr>
            <a:r>
              <a:rPr lang="en-US" dirty="0">
                <a:latin typeface="Arial Black" pitchFamily="34" charset="0"/>
              </a:rPr>
              <a:t>Emotional problems </a:t>
            </a:r>
            <a:r>
              <a:rPr lang="en-US" dirty="0" err="1">
                <a:latin typeface="Arial Black" pitchFamily="34" charset="0"/>
              </a:rPr>
              <a:t>e.g</a:t>
            </a:r>
            <a:r>
              <a:rPr lang="en-US" dirty="0">
                <a:latin typeface="Arial Black" pitchFamily="34" charset="0"/>
              </a:rPr>
              <a:t> </a:t>
            </a:r>
            <a:r>
              <a:rPr lang="en-US" dirty="0" err="1">
                <a:latin typeface="Arial Black" pitchFamily="34" charset="0"/>
              </a:rPr>
              <a:t>irritability,anger,sadness</a:t>
            </a:r>
            <a:r>
              <a:rPr lang="en-US" dirty="0">
                <a:latin typeface="Arial Black" pitchFamily="34" charset="0"/>
              </a:rPr>
              <a:t>, or hopelessness.</a:t>
            </a:r>
          </a:p>
          <a:p>
            <a:pPr>
              <a:lnSpc>
                <a:spcPct val="100000"/>
              </a:lnSpc>
            </a:pPr>
            <a:r>
              <a:rPr lang="en-US" dirty="0">
                <a:latin typeface="Arial Black" pitchFamily="34" charset="0"/>
              </a:rPr>
              <a:t>Mental problems </a:t>
            </a:r>
            <a:r>
              <a:rPr lang="en-US" dirty="0" err="1">
                <a:latin typeface="Arial Black" pitchFamily="34" charset="0"/>
              </a:rPr>
              <a:t>e.g</a:t>
            </a:r>
            <a:r>
              <a:rPr lang="en-US" dirty="0">
                <a:latin typeface="Arial Black" pitchFamily="34" charset="0"/>
              </a:rPr>
              <a:t> poor </a:t>
            </a:r>
            <a:r>
              <a:rPr lang="en-US" dirty="0" err="1">
                <a:latin typeface="Arial Black" pitchFamily="34" charset="0"/>
              </a:rPr>
              <a:t>concentration,memory</a:t>
            </a:r>
            <a:r>
              <a:rPr lang="en-US" dirty="0">
                <a:latin typeface="Arial Black" pitchFamily="34" charset="0"/>
              </a:rPr>
              <a:t> </a:t>
            </a:r>
            <a:r>
              <a:rPr lang="en-US" dirty="0" err="1">
                <a:latin typeface="Arial Black" pitchFamily="34" charset="0"/>
              </a:rPr>
              <a:t>loss,confusion</a:t>
            </a:r>
            <a:endParaRPr lang="en-US" dirty="0">
              <a:latin typeface="Arial Black" pitchFamily="34" charset="0"/>
            </a:endParaRPr>
          </a:p>
          <a:p>
            <a:pPr>
              <a:lnSpc>
                <a:spcPct val="100000"/>
              </a:lnSpc>
            </a:pPr>
            <a:r>
              <a:rPr lang="en-US" dirty="0">
                <a:latin typeface="Arial Black" pitchFamily="34" charset="0"/>
              </a:rPr>
              <a:t>Behavioral problem </a:t>
            </a:r>
            <a:r>
              <a:rPr lang="en-US" dirty="0" err="1">
                <a:latin typeface="Arial Black" pitchFamily="34" charset="0"/>
              </a:rPr>
              <a:t>e.g</a:t>
            </a:r>
            <a:r>
              <a:rPr lang="en-US" dirty="0">
                <a:latin typeface="Arial Black" pitchFamily="34" charset="0"/>
              </a:rPr>
              <a:t> </a:t>
            </a:r>
            <a:r>
              <a:rPr lang="en-US" dirty="0" err="1">
                <a:latin typeface="Arial Black" pitchFamily="34" charset="0"/>
              </a:rPr>
              <a:t>overeacting,smoking,alcohol</a:t>
            </a:r>
            <a:r>
              <a:rPr lang="en-US" dirty="0">
                <a:latin typeface="Arial Black" pitchFamily="34" charset="0"/>
              </a:rPr>
              <a:t> </a:t>
            </a:r>
            <a:r>
              <a:rPr lang="en-US" dirty="0" err="1">
                <a:latin typeface="Arial Black" pitchFamily="34" charset="0"/>
              </a:rPr>
              <a:t>use,withdrawal</a:t>
            </a:r>
            <a:r>
              <a:rPr lang="en-US" dirty="0">
                <a:latin typeface="Arial Black" pitchFamily="34" charset="0"/>
              </a:rPr>
              <a:t> from people</a:t>
            </a:r>
          </a:p>
          <a:p>
            <a:pPr>
              <a:lnSpc>
                <a:spcPct val="100000"/>
              </a:lnSpc>
            </a:pPr>
            <a:r>
              <a:rPr lang="en-US" dirty="0">
                <a:latin typeface="Arial Black" pitchFamily="34" charset="0"/>
              </a:rPr>
              <a:t>Social problem </a:t>
            </a:r>
            <a:r>
              <a:rPr lang="en-US" dirty="0" err="1">
                <a:latin typeface="Arial Black" pitchFamily="34" charset="0"/>
              </a:rPr>
              <a:t>e.g</a:t>
            </a:r>
            <a:r>
              <a:rPr lang="en-US" dirty="0">
                <a:latin typeface="Arial Black" pitchFamily="34" charset="0"/>
              </a:rPr>
              <a:t> conflict with </a:t>
            </a:r>
            <a:r>
              <a:rPr lang="en-US" dirty="0" err="1">
                <a:latin typeface="Arial Black" pitchFamily="34" charset="0"/>
              </a:rPr>
              <a:t>family,friends</a:t>
            </a:r>
            <a:r>
              <a:rPr lang="en-US" dirty="0">
                <a:latin typeface="Arial Black" pitchFamily="34" charset="0"/>
              </a:rPr>
              <a:t> or co-workers</a:t>
            </a:r>
          </a:p>
          <a:p>
            <a:endParaRPr lang="en-US" dirty="0">
              <a:latin typeface="Arial Black" pitchFamily="34" charset="0"/>
            </a:endParaRPr>
          </a:p>
          <a:p>
            <a:endParaRPr lang="en-US" dirty="0"/>
          </a:p>
        </p:txBody>
      </p:sp>
      <p:sp>
        <p:nvSpPr>
          <p:cNvPr id="4" name="Slide Number Placeholder 3"/>
          <p:cNvSpPr>
            <a:spLocks noGrp="1"/>
          </p:cNvSpPr>
          <p:nvPr>
            <p:ph type="sldNum" sz="quarter" idx="12"/>
          </p:nvPr>
        </p:nvSpPr>
        <p:spPr/>
        <p:txBody>
          <a:bodyPr/>
          <a:lstStyle/>
          <a:p>
            <a:fld id="{67273AFF-68FC-4575-A8EA-5FA721A063CA}" type="slidenum">
              <a:rPr lang="en-US" smtClean="0"/>
              <a:t>37</a:t>
            </a:fld>
            <a:endParaRPr lang="en-US"/>
          </a:p>
        </p:txBody>
      </p:sp>
    </p:spTree>
    <p:extLst>
      <p:ext uri="{BB962C8B-B14F-4D97-AF65-F5344CB8AC3E}">
        <p14:creationId xmlns:p14="http://schemas.microsoft.com/office/powerpoint/2010/main" val="41906905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667" y="203200"/>
            <a:ext cx="11269133" cy="626533"/>
          </a:xfrm>
        </p:spPr>
        <p:txBody>
          <a:bodyPr>
            <a:normAutofit/>
          </a:bodyPr>
          <a:lstStyle/>
          <a:p>
            <a:pPr marL="0" indent="0"/>
            <a:r>
              <a:rPr lang="en-US" sz="3200" dirty="0">
                <a:latin typeface="Arial Black" pitchFamily="34" charset="0"/>
              </a:rPr>
              <a:t>STRATEGIES FOR STRESS MANAGEMENT</a:t>
            </a:r>
          </a:p>
        </p:txBody>
      </p:sp>
      <p:sp>
        <p:nvSpPr>
          <p:cNvPr id="3" name="Content Placeholder 2"/>
          <p:cNvSpPr>
            <a:spLocks noGrp="1"/>
          </p:cNvSpPr>
          <p:nvPr>
            <p:ph idx="1"/>
          </p:nvPr>
        </p:nvSpPr>
        <p:spPr>
          <a:xfrm>
            <a:off x="389467" y="1100667"/>
            <a:ext cx="10964333" cy="5571066"/>
          </a:xfrm>
        </p:spPr>
        <p:txBody>
          <a:bodyPr>
            <a:normAutofit lnSpcReduction="10000"/>
          </a:bodyPr>
          <a:lstStyle/>
          <a:p>
            <a:pPr>
              <a:lnSpc>
                <a:spcPct val="150000"/>
              </a:lnSpc>
            </a:pPr>
            <a:r>
              <a:rPr lang="en-US" dirty="0">
                <a:latin typeface="Arial Black" pitchFamily="34" charset="0"/>
              </a:rPr>
              <a:t>Physical strategies—exercise </a:t>
            </a:r>
            <a:r>
              <a:rPr lang="en-US" dirty="0" err="1">
                <a:latin typeface="Arial Black" pitchFamily="34" charset="0"/>
              </a:rPr>
              <a:t>regularly,eat</a:t>
            </a:r>
            <a:r>
              <a:rPr lang="en-US" dirty="0">
                <a:latin typeface="Arial Black" pitchFamily="34" charset="0"/>
              </a:rPr>
              <a:t> healthy </a:t>
            </a:r>
            <a:r>
              <a:rPr lang="en-US" dirty="0" err="1">
                <a:latin typeface="Arial Black" pitchFamily="34" charset="0"/>
              </a:rPr>
              <a:t>meals,sleep</a:t>
            </a:r>
            <a:r>
              <a:rPr lang="en-US" dirty="0">
                <a:latin typeface="Arial Black" pitchFamily="34" charset="0"/>
              </a:rPr>
              <a:t> well </a:t>
            </a:r>
            <a:r>
              <a:rPr lang="en-US" dirty="0" err="1">
                <a:latin typeface="Arial Black" pitchFamily="34" charset="0"/>
              </a:rPr>
              <a:t>e.t.c</a:t>
            </a:r>
            <a:endParaRPr lang="en-US" dirty="0">
              <a:latin typeface="Arial Black" pitchFamily="34" charset="0"/>
            </a:endParaRPr>
          </a:p>
          <a:p>
            <a:pPr>
              <a:lnSpc>
                <a:spcPct val="150000"/>
              </a:lnSpc>
            </a:pPr>
            <a:r>
              <a:rPr lang="en-US" dirty="0">
                <a:latin typeface="Arial Black" pitchFamily="34" charset="0"/>
              </a:rPr>
              <a:t>Mental strategies—think </a:t>
            </a:r>
            <a:r>
              <a:rPr lang="en-US" dirty="0" err="1">
                <a:latin typeface="Arial Black" pitchFamily="34" charset="0"/>
              </a:rPr>
              <a:t>positively,mindfulness</a:t>
            </a:r>
            <a:r>
              <a:rPr lang="en-US" dirty="0">
                <a:latin typeface="Arial Black" pitchFamily="34" charset="0"/>
              </a:rPr>
              <a:t> and meditation.</a:t>
            </a:r>
          </a:p>
          <a:p>
            <a:pPr>
              <a:lnSpc>
                <a:spcPct val="150000"/>
              </a:lnSpc>
            </a:pPr>
            <a:r>
              <a:rPr lang="en-US" dirty="0">
                <a:latin typeface="Arial Black" pitchFamily="34" charset="0"/>
              </a:rPr>
              <a:t>Emotional and social strategies—talk to other, laughter and joy, seek help, express emotion</a:t>
            </a:r>
          </a:p>
          <a:p>
            <a:pPr>
              <a:lnSpc>
                <a:spcPct val="150000"/>
              </a:lnSpc>
            </a:pPr>
            <a:r>
              <a:rPr lang="en-US" dirty="0">
                <a:latin typeface="Arial Black" pitchFamily="34" charset="0"/>
              </a:rPr>
              <a:t>Spiritual strategies—prayer and meditation, worship, rest in faith, purpose and value</a:t>
            </a:r>
          </a:p>
        </p:txBody>
      </p:sp>
      <p:sp>
        <p:nvSpPr>
          <p:cNvPr id="4" name="Slide Number Placeholder 3"/>
          <p:cNvSpPr>
            <a:spLocks noGrp="1"/>
          </p:cNvSpPr>
          <p:nvPr>
            <p:ph type="sldNum" sz="quarter" idx="12"/>
          </p:nvPr>
        </p:nvSpPr>
        <p:spPr/>
        <p:txBody>
          <a:bodyPr/>
          <a:lstStyle/>
          <a:p>
            <a:fld id="{67273AFF-68FC-4575-A8EA-5FA721A063CA}" type="slidenum">
              <a:rPr lang="en-US" smtClean="0"/>
              <a:t>38</a:t>
            </a:fld>
            <a:endParaRPr lang="en-US"/>
          </a:p>
        </p:txBody>
      </p:sp>
    </p:spTree>
    <p:extLst>
      <p:ext uri="{BB962C8B-B14F-4D97-AF65-F5344CB8AC3E}">
        <p14:creationId xmlns:p14="http://schemas.microsoft.com/office/powerpoint/2010/main" val="5446810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741" y="236337"/>
            <a:ext cx="10515600" cy="652306"/>
          </a:xfrm>
        </p:spPr>
        <p:txBody>
          <a:bodyPr>
            <a:normAutofit/>
          </a:bodyPr>
          <a:lstStyle/>
          <a:p>
            <a:pPr marL="0" indent="0"/>
            <a:r>
              <a:rPr lang="en-US" sz="3200" b="1" dirty="0">
                <a:latin typeface="Arial Black" panose="020B0A04020102020204" pitchFamily="34" charset="0"/>
              </a:rPr>
              <a:t>Faith and Stress Management</a:t>
            </a:r>
          </a:p>
        </p:txBody>
      </p:sp>
      <p:sp>
        <p:nvSpPr>
          <p:cNvPr id="3" name="Content Placeholder 2"/>
          <p:cNvSpPr>
            <a:spLocks noGrp="1"/>
          </p:cNvSpPr>
          <p:nvPr>
            <p:ph idx="1"/>
          </p:nvPr>
        </p:nvSpPr>
        <p:spPr>
          <a:xfrm>
            <a:off x="334851" y="1210614"/>
            <a:ext cx="11307650" cy="5647386"/>
          </a:xfrm>
        </p:spPr>
        <p:txBody>
          <a:bodyPr>
            <a:normAutofit lnSpcReduction="10000"/>
          </a:bodyPr>
          <a:lstStyle/>
          <a:p>
            <a:pPr marL="0" indent="0">
              <a:lnSpc>
                <a:spcPct val="100000"/>
              </a:lnSpc>
              <a:buNone/>
            </a:pPr>
            <a:r>
              <a:rPr lang="en-US" dirty="0">
                <a:latin typeface="Arial Black" panose="020B0A04020102020204" pitchFamily="34" charset="0"/>
              </a:rPr>
              <a:t>Faith plays a powerful role in managing stress. Studies show that spiritual practices like prayer and worship improve resilience and bring peace (WHO 2023). </a:t>
            </a:r>
          </a:p>
          <a:p>
            <a:pPr marL="0" indent="0">
              <a:lnSpc>
                <a:spcPct val="100000"/>
              </a:lnSpc>
              <a:buNone/>
            </a:pPr>
            <a:r>
              <a:rPr lang="en-US" dirty="0">
                <a:latin typeface="Arial Black" panose="020B0A04020102020204" pitchFamily="34" charset="0"/>
              </a:rPr>
              <a:t>For Christians, God’s word provides comfort</a:t>
            </a:r>
            <a:r>
              <a:rPr lang="en-US" dirty="0"/>
              <a:t>:</a:t>
            </a:r>
          </a:p>
          <a:p>
            <a:pPr marL="0" indent="0">
              <a:buNone/>
            </a:pPr>
            <a:r>
              <a:rPr lang="en-US" i="1" dirty="0"/>
              <a:t>“</a:t>
            </a:r>
            <a:r>
              <a:rPr lang="en-US" sz="3200" i="1" dirty="0"/>
              <a:t>Do not be anxious about anything, but in every situation, by prayer and petition, with thanksgiving, present your requests to God”</a:t>
            </a:r>
            <a:r>
              <a:rPr lang="en-US" sz="3200" dirty="0"/>
              <a:t> (Philippians 4:6–7).</a:t>
            </a:r>
          </a:p>
          <a:p>
            <a:pPr marL="0" indent="0">
              <a:buNone/>
            </a:pPr>
            <a:r>
              <a:rPr lang="en-US" i="1" dirty="0"/>
              <a:t>“</a:t>
            </a:r>
            <a:r>
              <a:rPr lang="en-US" sz="3200" i="1" dirty="0"/>
              <a:t>Come to me, all you who are weary and burdened, and I will give you rest”</a:t>
            </a:r>
            <a:r>
              <a:rPr lang="en-US" sz="3200" dirty="0"/>
              <a:t> (Matthew 11:28).</a:t>
            </a:r>
          </a:p>
          <a:p>
            <a:pPr>
              <a:lnSpc>
                <a:spcPct val="110000"/>
              </a:lnSpc>
            </a:pPr>
            <a:r>
              <a:rPr lang="en-US" dirty="0">
                <a:latin typeface="Arial Black" panose="020B0A04020102020204" pitchFamily="34" charset="0"/>
              </a:rPr>
              <a:t>Trusting God does not mean ignoring practical steps for health, but combining faith with wise choices gives strength to overcome stress</a:t>
            </a:r>
            <a:r>
              <a:rPr lang="en-US" dirty="0"/>
              <a:t>.</a:t>
            </a:r>
          </a:p>
        </p:txBody>
      </p:sp>
      <p:sp>
        <p:nvSpPr>
          <p:cNvPr id="4" name="Slide Number Placeholder 3"/>
          <p:cNvSpPr>
            <a:spLocks noGrp="1"/>
          </p:cNvSpPr>
          <p:nvPr>
            <p:ph type="sldNum" sz="quarter" idx="12"/>
          </p:nvPr>
        </p:nvSpPr>
        <p:spPr/>
        <p:txBody>
          <a:bodyPr/>
          <a:lstStyle/>
          <a:p>
            <a:fld id="{67273AFF-68FC-4575-A8EA-5FA721A063CA}" type="slidenum">
              <a:rPr lang="en-US" smtClean="0"/>
              <a:t>39</a:t>
            </a:fld>
            <a:endParaRPr lang="en-US"/>
          </a:p>
        </p:txBody>
      </p:sp>
    </p:spTree>
    <p:extLst>
      <p:ext uri="{BB962C8B-B14F-4D97-AF65-F5344CB8AC3E}">
        <p14:creationId xmlns:p14="http://schemas.microsoft.com/office/powerpoint/2010/main" val="223333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553791"/>
          </a:xfrm>
        </p:spPr>
        <p:txBody>
          <a:bodyPr>
            <a:normAutofit/>
          </a:bodyPr>
          <a:lstStyle/>
          <a:p>
            <a:r>
              <a:rPr lang="en-US" sz="3200" dirty="0">
                <a:latin typeface="Arial Black" panose="020B0A04020102020204" pitchFamily="34" charset="0"/>
              </a:rPr>
              <a:t>INTRODUCTION CONTD.</a:t>
            </a:r>
          </a:p>
        </p:txBody>
      </p:sp>
      <p:sp>
        <p:nvSpPr>
          <p:cNvPr id="3" name="Content Placeholder 2"/>
          <p:cNvSpPr>
            <a:spLocks noGrp="1"/>
          </p:cNvSpPr>
          <p:nvPr>
            <p:ph idx="1"/>
          </p:nvPr>
        </p:nvSpPr>
        <p:spPr>
          <a:xfrm>
            <a:off x="67732" y="554132"/>
            <a:ext cx="11964473" cy="5998291"/>
          </a:xfrm>
        </p:spPr>
        <p:txBody>
          <a:bodyPr>
            <a:normAutofit fontScale="55000" lnSpcReduction="20000"/>
          </a:bodyPr>
          <a:lstStyle/>
          <a:p>
            <a:pPr>
              <a:lnSpc>
                <a:spcPct val="120000"/>
              </a:lnSpc>
            </a:pPr>
            <a:r>
              <a:rPr lang="en-US" sz="4400" dirty="0">
                <a:latin typeface="Arial Black" panose="020B0A04020102020204" pitchFamily="34" charset="0"/>
              </a:rPr>
              <a:t>LS: is a quiet realization that most powerful tools in a physician’s arsenal not found in pharmacy but in grocery </a:t>
            </a:r>
            <a:r>
              <a:rPr lang="en-US" sz="4400" dirty="0" err="1">
                <a:latin typeface="Arial Black" panose="020B0A04020102020204" pitchFamily="34" charset="0"/>
              </a:rPr>
              <a:t>store,local</a:t>
            </a:r>
            <a:r>
              <a:rPr lang="en-US" sz="4400" dirty="0">
                <a:latin typeface="Arial Black" panose="020B0A04020102020204" pitchFamily="34" charset="0"/>
              </a:rPr>
              <a:t> sport arenas/gyms and quality sleep. </a:t>
            </a:r>
          </a:p>
          <a:p>
            <a:pPr>
              <a:lnSpc>
                <a:spcPct val="120000"/>
              </a:lnSpc>
            </a:pPr>
            <a:r>
              <a:rPr lang="en-US" sz="4400" dirty="0">
                <a:latin typeface="Arial Black" panose="020B0A04020102020204" pitchFamily="34" charset="0"/>
              </a:rPr>
              <a:t>It is an invitation to treat our bodies with respect they deserve not machine that breaks but as system capable of healing when given right condition </a:t>
            </a:r>
          </a:p>
          <a:p>
            <a:pPr>
              <a:lnSpc>
                <a:spcPct val="120000"/>
              </a:lnSpc>
            </a:pPr>
            <a:r>
              <a:rPr lang="en-US" sz="4400" dirty="0">
                <a:latin typeface="Arial Black" panose="020B0A04020102020204" pitchFamily="34" charset="0"/>
              </a:rPr>
              <a:t>In the Christian tradition, we are reminded that our bodies are not our own – they are temples of the Holy Spirit. If we view our physical health through this lens, Lifestyle Medicine becomes the daily maintenance of that temple.</a:t>
            </a:r>
          </a:p>
          <a:p>
            <a:pPr marL="0" indent="0">
              <a:lnSpc>
                <a:spcPct val="150000"/>
              </a:lnSpc>
              <a:buNone/>
            </a:pPr>
            <a:endParaRPr lang="en-US" sz="3800" dirty="0">
              <a:latin typeface="Arial Black" panose="020B0A04020102020204" pitchFamily="34" charset="0"/>
            </a:endParaRPr>
          </a:p>
          <a:p>
            <a:pPr lvl="0">
              <a:lnSpc>
                <a:spcPct val="150000"/>
              </a:lnSpc>
            </a:pPr>
            <a:r>
              <a:rPr lang="en-US" sz="3900" b="1" dirty="0">
                <a:latin typeface="Arial Black" pitchFamily="34" charset="0"/>
              </a:rPr>
              <a:t>Nourishment as Grace</a:t>
            </a:r>
            <a:endParaRPr lang="en-US" b="1" dirty="0"/>
          </a:p>
          <a:p>
            <a:pPr>
              <a:lnSpc>
                <a:spcPct val="150000"/>
              </a:lnSpc>
            </a:pPr>
            <a:r>
              <a:rPr lang="en-US" sz="3900" b="1" dirty="0">
                <a:latin typeface="Arial Black" pitchFamily="34" charset="0"/>
              </a:rPr>
              <a:t>Rest as Obedience                                                         </a:t>
            </a:r>
            <a:endParaRPr lang="en-US" sz="3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35067" y="4597399"/>
            <a:ext cx="2463800" cy="1786465"/>
          </a:xfrm>
          <a:prstGeom prst="rect">
            <a:avLst/>
          </a:prstGeom>
        </p:spPr>
      </p:pic>
      <p:sp>
        <p:nvSpPr>
          <p:cNvPr id="6" name="Slide Number Placeholder 5"/>
          <p:cNvSpPr>
            <a:spLocks noGrp="1"/>
          </p:cNvSpPr>
          <p:nvPr>
            <p:ph type="sldNum" sz="quarter" idx="12"/>
          </p:nvPr>
        </p:nvSpPr>
        <p:spPr/>
        <p:txBody>
          <a:bodyPr/>
          <a:lstStyle/>
          <a:p>
            <a:fld id="{67273AFF-68FC-4575-A8EA-5FA721A063CA}" type="slidenum">
              <a:rPr lang="en-US" smtClean="0"/>
              <a:t>4</a:t>
            </a:fld>
            <a:endParaRPr lang="en-US" dirty="0"/>
          </a:p>
        </p:txBody>
      </p:sp>
    </p:spTree>
    <p:extLst>
      <p:ext uri="{BB962C8B-B14F-4D97-AF65-F5344CB8AC3E}">
        <p14:creationId xmlns:p14="http://schemas.microsoft.com/office/powerpoint/2010/main" val="9261278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569780" cy="643943"/>
          </a:xfrm>
        </p:spPr>
        <p:txBody>
          <a:bodyPr>
            <a:normAutofit/>
          </a:bodyPr>
          <a:lstStyle/>
          <a:p>
            <a:r>
              <a:rPr lang="en-US" sz="3200" b="1" dirty="0">
                <a:latin typeface="Arial Black" panose="020B0A04020102020204" pitchFamily="34" charset="0"/>
              </a:rPr>
              <a:t>Faith and Stress Management</a:t>
            </a:r>
            <a:endParaRPr lang="en-US" sz="3200" dirty="0"/>
          </a:p>
        </p:txBody>
      </p:sp>
      <p:sp>
        <p:nvSpPr>
          <p:cNvPr id="3" name="Content Placeholder 2"/>
          <p:cNvSpPr>
            <a:spLocks noGrp="1"/>
          </p:cNvSpPr>
          <p:nvPr>
            <p:ph idx="1"/>
          </p:nvPr>
        </p:nvSpPr>
        <p:spPr>
          <a:xfrm>
            <a:off x="-1" y="643944"/>
            <a:ext cx="11900079" cy="6214056"/>
          </a:xfrm>
        </p:spPr>
        <p:txBody>
          <a:bodyPr>
            <a:normAutofit/>
          </a:bodyPr>
          <a:lstStyle/>
          <a:p>
            <a:pPr marL="0" indent="0">
              <a:lnSpc>
                <a:spcPct val="150000"/>
              </a:lnSpc>
              <a:buNone/>
            </a:pPr>
            <a:r>
              <a:rPr lang="en-US" dirty="0">
                <a:latin typeface="Arial Black" panose="020B0A04020102020204" pitchFamily="34" charset="0"/>
              </a:rPr>
              <a:t>Life is full of challenges, but God does not want us to be consumed by worry. Jesus said in </a:t>
            </a:r>
            <a:r>
              <a:rPr lang="en-US" sz="3200" dirty="0">
                <a:latin typeface="+mj-lt"/>
              </a:rPr>
              <a:t>John 16:33: </a:t>
            </a:r>
            <a:r>
              <a:rPr lang="en-US" sz="3200" i="1" dirty="0">
                <a:latin typeface="+mj-lt"/>
              </a:rPr>
              <a:t>“In this world you will have trouble. But take heart! I have overcome the world.”</a:t>
            </a:r>
            <a:endParaRPr lang="en-US" sz="3200" dirty="0">
              <a:latin typeface="+mj-lt"/>
            </a:endParaRPr>
          </a:p>
          <a:p>
            <a:pPr>
              <a:lnSpc>
                <a:spcPct val="150000"/>
              </a:lnSpc>
            </a:pPr>
            <a:r>
              <a:rPr lang="en-US" dirty="0">
                <a:latin typeface="Arial Black" panose="020B0A04020102020204" pitchFamily="34" charset="0"/>
              </a:rPr>
              <a:t>Stress damages health, but peace in Christ restores it. Through prayer, worship, exercise, rest, and community support, we can manage stress in ways that glorify God. When we cast our cares on Him (1 Peter 5:7), He gives us peace beyond understanding.</a:t>
            </a:r>
          </a:p>
        </p:txBody>
      </p:sp>
      <p:sp>
        <p:nvSpPr>
          <p:cNvPr id="5" name="Slide Number Placeholder 4"/>
          <p:cNvSpPr>
            <a:spLocks noGrp="1"/>
          </p:cNvSpPr>
          <p:nvPr>
            <p:ph type="sldNum" sz="quarter" idx="12"/>
          </p:nvPr>
        </p:nvSpPr>
        <p:spPr/>
        <p:txBody>
          <a:bodyPr/>
          <a:lstStyle/>
          <a:p>
            <a:fld id="{67273AFF-68FC-4575-A8EA-5FA721A063CA}" type="slidenum">
              <a:rPr lang="en-US" smtClean="0"/>
              <a:t>40</a:t>
            </a:fld>
            <a:endParaRPr lang="en-US"/>
          </a:p>
        </p:txBody>
      </p:sp>
    </p:spTree>
    <p:extLst>
      <p:ext uri="{BB962C8B-B14F-4D97-AF65-F5344CB8AC3E}">
        <p14:creationId xmlns:p14="http://schemas.microsoft.com/office/powerpoint/2010/main" val="35011369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618185"/>
          </a:xfrm>
        </p:spPr>
        <p:txBody>
          <a:bodyPr>
            <a:normAutofit/>
          </a:bodyPr>
          <a:lstStyle/>
          <a:p>
            <a:r>
              <a:rPr lang="en-US" sz="3600" b="1" dirty="0">
                <a:latin typeface="Arial Black" panose="020B0A04020102020204" pitchFamily="34" charset="0"/>
              </a:rPr>
              <a:t>Understanding the DREAMS Framework</a:t>
            </a:r>
            <a:endParaRPr lang="en-US" sz="3600" dirty="0"/>
          </a:p>
        </p:txBody>
      </p:sp>
      <p:sp>
        <p:nvSpPr>
          <p:cNvPr id="3" name="Content Placeholder 2"/>
          <p:cNvSpPr>
            <a:spLocks noGrp="1"/>
          </p:cNvSpPr>
          <p:nvPr>
            <p:ph idx="1"/>
          </p:nvPr>
        </p:nvSpPr>
        <p:spPr>
          <a:xfrm>
            <a:off x="0" y="1081824"/>
            <a:ext cx="11353800" cy="5776175"/>
          </a:xfrm>
        </p:spPr>
        <p:txBody>
          <a:bodyPr/>
          <a:lstStyle/>
          <a:p>
            <a:pPr marL="0" indent="0">
              <a:buNone/>
            </a:pPr>
            <a:r>
              <a:rPr lang="en-US" sz="3600" b="1" dirty="0">
                <a:latin typeface="+mj-lt"/>
              </a:rPr>
              <a:t>Sleep hygiene (Adequate Restorative Sleep)</a:t>
            </a:r>
          </a:p>
          <a:p>
            <a:pPr marL="0" indent="0">
              <a:buNone/>
            </a:pPr>
            <a:endParaRPr lang="en-US" sz="3600" b="1" dirty="0">
              <a:latin typeface="+mj-lt"/>
            </a:endParaRPr>
          </a:p>
          <a:p>
            <a:r>
              <a:rPr lang="en-US" dirty="0">
                <a:latin typeface="Arial Black" panose="020B0A04020102020204" pitchFamily="34" charset="0"/>
              </a:rPr>
              <a:t>Sleep is not laziness—it is obedience to God’s design</a:t>
            </a:r>
            <a:r>
              <a:rPr lang="en-US" dirty="0"/>
              <a:t>. </a:t>
            </a:r>
            <a:r>
              <a:rPr lang="en-US" sz="3200" dirty="0">
                <a:latin typeface="+mj-lt"/>
              </a:rPr>
              <a:t>Psalm 127:2 says: </a:t>
            </a:r>
            <a:r>
              <a:rPr lang="en-US" sz="3200" i="1" dirty="0">
                <a:latin typeface="+mj-lt"/>
              </a:rPr>
              <a:t>“He gives sleep to those He loves</a:t>
            </a:r>
            <a:r>
              <a:rPr lang="en-US" sz="3200" i="1" dirty="0">
                <a:latin typeface="Arial Black" panose="020B0A04020102020204" pitchFamily="34" charset="0"/>
              </a:rPr>
              <a:t>.”</a:t>
            </a:r>
            <a:r>
              <a:rPr lang="en-US" dirty="0">
                <a:latin typeface="Arial Black" panose="020B0A04020102020204" pitchFamily="34" charset="0"/>
              </a:rPr>
              <a:t> </a:t>
            </a:r>
          </a:p>
          <a:p>
            <a:pPr>
              <a:lnSpc>
                <a:spcPct val="150000"/>
              </a:lnSpc>
            </a:pPr>
            <a:r>
              <a:rPr lang="en-US" dirty="0">
                <a:latin typeface="Arial Black" panose="020B0A04020102020204" pitchFamily="34" charset="0"/>
              </a:rPr>
              <a:t>In our busy world, many neglect sleep, but chronic exhaustion leads to poor health, weakened faith, and strained relationships. By prioritizing rest, we align with God’s rhythm of work and renewal</a:t>
            </a:r>
            <a:r>
              <a:rPr lang="en-US" dirty="0"/>
              <a:t>. </a:t>
            </a:r>
          </a:p>
        </p:txBody>
      </p:sp>
      <p:sp>
        <p:nvSpPr>
          <p:cNvPr id="5" name="Slide Number Placeholder 4"/>
          <p:cNvSpPr>
            <a:spLocks noGrp="1"/>
          </p:cNvSpPr>
          <p:nvPr>
            <p:ph type="sldNum" sz="quarter" idx="12"/>
          </p:nvPr>
        </p:nvSpPr>
        <p:spPr/>
        <p:txBody>
          <a:bodyPr/>
          <a:lstStyle/>
          <a:p>
            <a:fld id="{67273AFF-68FC-4575-A8EA-5FA721A063CA}" type="slidenum">
              <a:rPr lang="en-US" smtClean="0"/>
              <a:t>41</a:t>
            </a:fld>
            <a:endParaRPr lang="en-US"/>
          </a:p>
        </p:txBody>
      </p:sp>
    </p:spTree>
    <p:extLst>
      <p:ext uri="{BB962C8B-B14F-4D97-AF65-F5344CB8AC3E}">
        <p14:creationId xmlns:p14="http://schemas.microsoft.com/office/powerpoint/2010/main" val="10006940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124" y="141668"/>
            <a:ext cx="10941676" cy="682580"/>
          </a:xfrm>
        </p:spPr>
        <p:txBody>
          <a:bodyPr>
            <a:normAutofit/>
          </a:bodyPr>
          <a:lstStyle/>
          <a:p>
            <a:r>
              <a:rPr lang="en-US" sz="3200" b="1" dirty="0">
                <a:latin typeface="Arial Black" panose="020B0A04020102020204" pitchFamily="34" charset="0"/>
              </a:rPr>
              <a:t>SLEEP HYGIENE (Adequate Restorative Sleep)</a:t>
            </a:r>
            <a:endParaRPr lang="en-US" sz="3200" dirty="0">
              <a:latin typeface="Arial Black" panose="020B0A04020102020204" pitchFamily="34" charset="0"/>
            </a:endParaRPr>
          </a:p>
        </p:txBody>
      </p:sp>
      <p:sp>
        <p:nvSpPr>
          <p:cNvPr id="3" name="Content Placeholder 2"/>
          <p:cNvSpPr>
            <a:spLocks noGrp="1"/>
          </p:cNvSpPr>
          <p:nvPr>
            <p:ph idx="1"/>
          </p:nvPr>
        </p:nvSpPr>
        <p:spPr>
          <a:xfrm>
            <a:off x="838200" y="829733"/>
            <a:ext cx="10515600" cy="5867399"/>
          </a:xfrm>
        </p:spPr>
        <p:txBody>
          <a:bodyPr>
            <a:normAutofit fontScale="62500" lnSpcReduction="20000"/>
          </a:bodyPr>
          <a:lstStyle/>
          <a:p>
            <a:pPr>
              <a:lnSpc>
                <a:spcPct val="150000"/>
              </a:lnSpc>
            </a:pPr>
            <a:r>
              <a:rPr lang="en-US" sz="4000" dirty="0">
                <a:latin typeface="Arial Black" pitchFamily="34" charset="0"/>
              </a:rPr>
              <a:t>Sleep is one of the most precious gifts of God. Every living creature needs sleep, but for human beings, it is more than just a period of rest—it is a time when the body heals, the mind resets, and the soul regains peace. </a:t>
            </a:r>
          </a:p>
          <a:p>
            <a:pPr>
              <a:lnSpc>
                <a:spcPct val="150000"/>
              </a:lnSpc>
            </a:pPr>
            <a:r>
              <a:rPr lang="en-US" sz="4000" dirty="0">
                <a:latin typeface="Arial Black" pitchFamily="34" charset="0"/>
              </a:rPr>
              <a:t>The Psalmist reminds us</a:t>
            </a:r>
            <a:r>
              <a:rPr lang="en-US" dirty="0">
                <a:latin typeface="Arial Black" pitchFamily="34" charset="0"/>
              </a:rPr>
              <a:t>:</a:t>
            </a:r>
            <a:r>
              <a:rPr lang="en-US" dirty="0"/>
              <a:t> </a:t>
            </a:r>
            <a:r>
              <a:rPr lang="en-US" sz="4500" i="1" dirty="0"/>
              <a:t>“In peace I will lie down and sleep, for you alone, Lord, make me dwell in safety”</a:t>
            </a:r>
            <a:r>
              <a:rPr lang="en-US" sz="4500" dirty="0"/>
              <a:t> (Psalm 4:8).</a:t>
            </a:r>
          </a:p>
          <a:p>
            <a:pPr>
              <a:lnSpc>
                <a:spcPct val="150000"/>
              </a:lnSpc>
            </a:pPr>
            <a:r>
              <a:rPr lang="en-US" sz="3600" dirty="0">
                <a:latin typeface="Arial Black" pitchFamily="34" charset="0"/>
              </a:rPr>
              <a:t>Sleep can be defined as naturally recurring state of rest for the mind and body.</a:t>
            </a:r>
          </a:p>
          <a:p>
            <a:pPr>
              <a:lnSpc>
                <a:spcPct val="150000"/>
              </a:lnSpc>
            </a:pPr>
            <a:r>
              <a:rPr lang="en-US" sz="3600" dirty="0">
                <a:latin typeface="Arial Black" pitchFamily="34" charset="0"/>
              </a:rPr>
              <a:t>It is marked by reduced awareness, decreased muscle activity and limited interaction with the environment</a:t>
            </a:r>
            <a:endParaRPr lang="en-US" sz="3600" dirty="0"/>
          </a:p>
        </p:txBody>
      </p:sp>
      <p:sp>
        <p:nvSpPr>
          <p:cNvPr id="4" name="Slide Number Placeholder 3"/>
          <p:cNvSpPr>
            <a:spLocks noGrp="1"/>
          </p:cNvSpPr>
          <p:nvPr>
            <p:ph type="sldNum" sz="quarter" idx="12"/>
          </p:nvPr>
        </p:nvSpPr>
        <p:spPr/>
        <p:txBody>
          <a:bodyPr/>
          <a:lstStyle/>
          <a:p>
            <a:fld id="{67273AFF-68FC-4575-A8EA-5FA721A063CA}" type="slidenum">
              <a:rPr lang="en-US" smtClean="0"/>
              <a:t>42</a:t>
            </a:fld>
            <a:endParaRPr lang="en-US"/>
          </a:p>
        </p:txBody>
      </p:sp>
    </p:spTree>
    <p:extLst>
      <p:ext uri="{BB962C8B-B14F-4D97-AF65-F5344CB8AC3E}">
        <p14:creationId xmlns:p14="http://schemas.microsoft.com/office/powerpoint/2010/main" val="2703183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933" y="0"/>
            <a:ext cx="10786533" cy="728133"/>
          </a:xfrm>
        </p:spPr>
        <p:txBody>
          <a:bodyPr>
            <a:normAutofit/>
          </a:bodyPr>
          <a:lstStyle/>
          <a:p>
            <a:r>
              <a:rPr lang="en-US" sz="3200" dirty="0">
                <a:latin typeface="Arial Black" pitchFamily="34" charset="0"/>
              </a:rPr>
              <a:t>THE SCIENCE OF SLEEP</a:t>
            </a:r>
          </a:p>
        </p:txBody>
      </p:sp>
      <p:sp>
        <p:nvSpPr>
          <p:cNvPr id="3" name="Content Placeholder 2"/>
          <p:cNvSpPr>
            <a:spLocks noGrp="1"/>
          </p:cNvSpPr>
          <p:nvPr>
            <p:ph idx="1"/>
          </p:nvPr>
        </p:nvSpPr>
        <p:spPr>
          <a:xfrm>
            <a:off x="220133" y="973667"/>
            <a:ext cx="11319934" cy="5748866"/>
          </a:xfrm>
        </p:spPr>
        <p:txBody>
          <a:bodyPr>
            <a:normAutofit fontScale="92500" lnSpcReduction="10000"/>
          </a:bodyPr>
          <a:lstStyle/>
          <a:p>
            <a:pPr marL="0" indent="0">
              <a:buNone/>
            </a:pPr>
            <a:r>
              <a:rPr lang="en-US" dirty="0">
                <a:latin typeface="Arial Black" pitchFamily="34" charset="0"/>
              </a:rPr>
              <a:t>Sleep happen in a cycles of about 90 </a:t>
            </a:r>
            <a:r>
              <a:rPr lang="en-US" dirty="0" err="1">
                <a:latin typeface="Arial Black" pitchFamily="34" charset="0"/>
              </a:rPr>
              <a:t>minutes,repeating</a:t>
            </a:r>
            <a:r>
              <a:rPr lang="en-US" dirty="0">
                <a:latin typeface="Arial Black" pitchFamily="34" charset="0"/>
              </a:rPr>
              <a:t> 4-6 times a night.</a:t>
            </a:r>
          </a:p>
          <a:p>
            <a:pPr marL="0" indent="0">
              <a:buNone/>
            </a:pPr>
            <a:endParaRPr lang="en-US" dirty="0">
              <a:latin typeface="Arial Black" pitchFamily="34" charset="0"/>
            </a:endParaRPr>
          </a:p>
          <a:p>
            <a:pPr marL="0" indent="0">
              <a:buNone/>
            </a:pPr>
            <a:r>
              <a:rPr lang="en-US" dirty="0">
                <a:latin typeface="Arial Black" pitchFamily="34" charset="0"/>
              </a:rPr>
              <a:t>NON RAPID EYE MOVEMENT(NREM)SLEEP</a:t>
            </a:r>
          </a:p>
          <a:p>
            <a:pPr marL="0" indent="0">
              <a:lnSpc>
                <a:spcPct val="150000"/>
              </a:lnSpc>
              <a:buNone/>
            </a:pPr>
            <a:r>
              <a:rPr lang="en-US" sz="3200" dirty="0">
                <a:latin typeface="+mj-lt"/>
              </a:rPr>
              <a:t>Stage 1:</a:t>
            </a:r>
            <a:r>
              <a:rPr lang="en-US" dirty="0">
                <a:latin typeface="Arial Black" pitchFamily="34" charset="0"/>
              </a:rPr>
              <a:t> Transition between wakefulness and sleep(light sleep)</a:t>
            </a:r>
          </a:p>
          <a:p>
            <a:pPr marL="0" indent="0">
              <a:lnSpc>
                <a:spcPct val="150000"/>
              </a:lnSpc>
              <a:buNone/>
            </a:pPr>
            <a:r>
              <a:rPr lang="en-US" sz="3500" dirty="0">
                <a:latin typeface="+mj-lt"/>
              </a:rPr>
              <a:t>Stage 2</a:t>
            </a:r>
            <a:r>
              <a:rPr lang="en-US" dirty="0">
                <a:latin typeface="Arial Black" pitchFamily="34" charset="0"/>
              </a:rPr>
              <a:t>: True sleep </a:t>
            </a:r>
            <a:r>
              <a:rPr lang="en-US" dirty="0" err="1">
                <a:latin typeface="Arial Black" pitchFamily="34" charset="0"/>
              </a:rPr>
              <a:t>begins:body</a:t>
            </a:r>
            <a:r>
              <a:rPr lang="en-US" dirty="0">
                <a:latin typeface="Arial Black" pitchFamily="34" charset="0"/>
              </a:rPr>
              <a:t> temperature drops</a:t>
            </a:r>
          </a:p>
          <a:p>
            <a:pPr marL="0" indent="0">
              <a:lnSpc>
                <a:spcPct val="150000"/>
              </a:lnSpc>
              <a:buNone/>
            </a:pPr>
            <a:r>
              <a:rPr lang="en-US" sz="3500" dirty="0">
                <a:latin typeface="+mj-lt"/>
              </a:rPr>
              <a:t>Stage 3 and 4</a:t>
            </a:r>
            <a:r>
              <a:rPr lang="en-US" dirty="0">
                <a:latin typeface="Arial Black" pitchFamily="34" charset="0"/>
              </a:rPr>
              <a:t>: Deep sleep(slow wave sleep).This is the most restorative phase where tissue repair and hormone release occur.</a:t>
            </a:r>
          </a:p>
          <a:p>
            <a:pPr marL="0" indent="0">
              <a:buNone/>
            </a:pPr>
            <a:endParaRPr lang="en-US" dirty="0"/>
          </a:p>
        </p:txBody>
      </p:sp>
      <p:sp>
        <p:nvSpPr>
          <p:cNvPr id="4" name="Slide Number Placeholder 3"/>
          <p:cNvSpPr>
            <a:spLocks noGrp="1"/>
          </p:cNvSpPr>
          <p:nvPr>
            <p:ph type="sldNum" sz="quarter" idx="12"/>
          </p:nvPr>
        </p:nvSpPr>
        <p:spPr/>
        <p:txBody>
          <a:bodyPr/>
          <a:lstStyle/>
          <a:p>
            <a:fld id="{67273AFF-68FC-4575-A8EA-5FA721A063CA}" type="slidenum">
              <a:rPr lang="en-US" smtClean="0"/>
              <a:t>43</a:t>
            </a:fld>
            <a:endParaRPr lang="en-US"/>
          </a:p>
        </p:txBody>
      </p:sp>
    </p:spTree>
    <p:extLst>
      <p:ext uri="{BB962C8B-B14F-4D97-AF65-F5344CB8AC3E}">
        <p14:creationId xmlns:p14="http://schemas.microsoft.com/office/powerpoint/2010/main" val="6804113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76200"/>
            <a:ext cx="10947400" cy="762000"/>
          </a:xfrm>
        </p:spPr>
        <p:txBody>
          <a:bodyPr>
            <a:normAutofit fontScale="90000"/>
          </a:bodyPr>
          <a:lstStyle/>
          <a:p>
            <a:br>
              <a:rPr lang="en-US" dirty="0">
                <a:latin typeface="Arial Black" pitchFamily="34" charset="0"/>
              </a:rPr>
            </a:br>
            <a:r>
              <a:rPr lang="en-US" sz="3600" dirty="0">
                <a:latin typeface="Arial Black" pitchFamily="34" charset="0"/>
              </a:rPr>
              <a:t>RAPID EYE MOVEMENT SLEEP(REM)SLEEP</a:t>
            </a:r>
            <a:br>
              <a:rPr lang="en-US" sz="3600" dirty="0">
                <a:latin typeface="Arial Black" pitchFamily="34" charset="0"/>
              </a:rPr>
            </a:br>
            <a:endParaRPr lang="en-US" sz="3600" dirty="0"/>
          </a:p>
        </p:txBody>
      </p:sp>
      <p:sp>
        <p:nvSpPr>
          <p:cNvPr id="3" name="Content Placeholder 2"/>
          <p:cNvSpPr>
            <a:spLocks noGrp="1"/>
          </p:cNvSpPr>
          <p:nvPr>
            <p:ph idx="1"/>
          </p:nvPr>
        </p:nvSpPr>
        <p:spPr>
          <a:xfrm>
            <a:off x="118533" y="1236133"/>
            <a:ext cx="11235267" cy="4940830"/>
          </a:xfrm>
        </p:spPr>
        <p:txBody>
          <a:bodyPr/>
          <a:lstStyle/>
          <a:p>
            <a:pPr algn="just">
              <a:lnSpc>
                <a:spcPct val="100000"/>
              </a:lnSpc>
            </a:pPr>
            <a:r>
              <a:rPr lang="en-US" dirty="0">
                <a:latin typeface="Arial Black" pitchFamily="34" charset="0"/>
              </a:rPr>
              <a:t>Occur after sleep</a:t>
            </a:r>
          </a:p>
          <a:p>
            <a:pPr algn="just">
              <a:lnSpc>
                <a:spcPct val="100000"/>
              </a:lnSpc>
            </a:pPr>
            <a:r>
              <a:rPr lang="en-US" dirty="0">
                <a:latin typeface="Arial Black" pitchFamily="34" charset="0"/>
              </a:rPr>
              <a:t>Brain become very </a:t>
            </a:r>
            <a:r>
              <a:rPr lang="en-US" dirty="0" err="1">
                <a:latin typeface="Arial Black" pitchFamily="34" charset="0"/>
              </a:rPr>
              <a:t>active,dream</a:t>
            </a:r>
            <a:r>
              <a:rPr lang="en-US" dirty="0">
                <a:latin typeface="Arial Black" pitchFamily="34" charset="0"/>
              </a:rPr>
              <a:t> occur ,and emotional processing happens</a:t>
            </a:r>
          </a:p>
          <a:p>
            <a:pPr algn="just">
              <a:lnSpc>
                <a:spcPct val="100000"/>
              </a:lnSpc>
            </a:pPr>
            <a:r>
              <a:rPr lang="en-US" dirty="0">
                <a:latin typeface="Arial Black" pitchFamily="34" charset="0"/>
              </a:rPr>
              <a:t>Help with </a:t>
            </a:r>
            <a:r>
              <a:rPr lang="en-US" dirty="0" err="1">
                <a:latin typeface="Arial Black" pitchFamily="34" charset="0"/>
              </a:rPr>
              <a:t>memory,creativity</a:t>
            </a:r>
            <a:r>
              <a:rPr lang="en-US" dirty="0">
                <a:latin typeface="Arial Black" pitchFamily="34" charset="0"/>
              </a:rPr>
              <a:t> and learning.</a:t>
            </a:r>
          </a:p>
          <a:p>
            <a:pPr marL="0" indent="0">
              <a:buNone/>
            </a:pPr>
            <a:endParaRPr lang="en-US" sz="3200" i="1" dirty="0"/>
          </a:p>
          <a:p>
            <a:pPr marL="0" indent="0">
              <a:lnSpc>
                <a:spcPct val="150000"/>
              </a:lnSpc>
              <a:buNone/>
            </a:pPr>
            <a:r>
              <a:rPr lang="en-US" sz="3200" i="1" dirty="0"/>
              <a:t>A healthy night alternate between </a:t>
            </a:r>
            <a:r>
              <a:rPr lang="en-US" sz="3200" b="1" i="1" dirty="0"/>
              <a:t>NREM</a:t>
            </a:r>
            <a:r>
              <a:rPr lang="en-US" sz="3200" i="1" dirty="0"/>
              <a:t> and </a:t>
            </a:r>
            <a:r>
              <a:rPr lang="en-US" sz="3200" b="1" i="1" dirty="0"/>
              <a:t>REM</a:t>
            </a:r>
            <a:r>
              <a:rPr lang="en-US" sz="3200" i="1" dirty="0"/>
              <a:t>. Missing deep </a:t>
            </a:r>
            <a:r>
              <a:rPr lang="en-US" sz="3200" b="1" i="1" dirty="0"/>
              <a:t>NREM</a:t>
            </a:r>
            <a:r>
              <a:rPr lang="en-US" sz="3200" i="1" dirty="0"/>
              <a:t> sleep deprives the body of healing , while missing </a:t>
            </a:r>
            <a:r>
              <a:rPr lang="en-US" sz="3200" b="1" i="1" dirty="0"/>
              <a:t>REM</a:t>
            </a:r>
            <a:r>
              <a:rPr lang="en-US" sz="3200" i="1" dirty="0"/>
              <a:t> sleep affects memory and emotions </a:t>
            </a:r>
          </a:p>
        </p:txBody>
      </p:sp>
      <p:sp>
        <p:nvSpPr>
          <p:cNvPr id="4" name="Slide Number Placeholder 3"/>
          <p:cNvSpPr>
            <a:spLocks noGrp="1"/>
          </p:cNvSpPr>
          <p:nvPr>
            <p:ph type="sldNum" sz="quarter" idx="12"/>
          </p:nvPr>
        </p:nvSpPr>
        <p:spPr/>
        <p:txBody>
          <a:bodyPr/>
          <a:lstStyle/>
          <a:p>
            <a:fld id="{67273AFF-68FC-4575-A8EA-5FA721A063CA}" type="slidenum">
              <a:rPr lang="en-US" smtClean="0"/>
              <a:t>44</a:t>
            </a:fld>
            <a:endParaRPr lang="en-US"/>
          </a:p>
        </p:txBody>
      </p:sp>
    </p:spTree>
    <p:extLst>
      <p:ext uri="{BB962C8B-B14F-4D97-AF65-F5344CB8AC3E}">
        <p14:creationId xmlns:p14="http://schemas.microsoft.com/office/powerpoint/2010/main" val="20129756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3031"/>
            <a:ext cx="10515600" cy="566670"/>
          </a:xfrm>
        </p:spPr>
        <p:txBody>
          <a:bodyPr>
            <a:normAutofit/>
          </a:bodyPr>
          <a:lstStyle/>
          <a:p>
            <a:r>
              <a:rPr lang="en-US" sz="3200" b="1" dirty="0">
                <a:latin typeface="Arial Black" panose="020B0A04020102020204" pitchFamily="34" charset="0"/>
              </a:rPr>
              <a:t>WHAT IS RESTORATIVE SLEEP?</a:t>
            </a:r>
          </a:p>
        </p:txBody>
      </p:sp>
      <p:sp>
        <p:nvSpPr>
          <p:cNvPr id="3" name="Content Placeholder 2"/>
          <p:cNvSpPr>
            <a:spLocks noGrp="1"/>
          </p:cNvSpPr>
          <p:nvPr>
            <p:ph idx="1"/>
          </p:nvPr>
        </p:nvSpPr>
        <p:spPr>
          <a:xfrm>
            <a:off x="284409" y="965915"/>
            <a:ext cx="11267940" cy="5755560"/>
          </a:xfrm>
        </p:spPr>
        <p:txBody>
          <a:bodyPr>
            <a:normAutofit/>
          </a:bodyPr>
          <a:lstStyle/>
          <a:p>
            <a:pPr marL="0" indent="0">
              <a:buNone/>
            </a:pPr>
            <a:r>
              <a:rPr lang="en-US" sz="3200" b="1" dirty="0">
                <a:latin typeface="Arial Black" pitchFamily="34" charset="0"/>
              </a:rPr>
              <a:t>Restorative sleep</a:t>
            </a:r>
            <a:r>
              <a:rPr lang="en-US" sz="3200" dirty="0">
                <a:latin typeface="Arial Black" pitchFamily="34" charset="0"/>
              </a:rPr>
              <a:t> </a:t>
            </a:r>
            <a:r>
              <a:rPr lang="en-US" sz="3200" dirty="0">
                <a:latin typeface="+mj-lt"/>
              </a:rPr>
              <a:t>is a specific stage of sleep, often called “deep sleep” or “slow-wave sleep,” that brings the greatest healing. </a:t>
            </a:r>
          </a:p>
          <a:p>
            <a:pPr marL="0" indent="0">
              <a:buNone/>
            </a:pPr>
            <a:r>
              <a:rPr lang="en-US" sz="3200" dirty="0">
                <a:latin typeface="+mj-lt"/>
              </a:rPr>
              <a:t>During this stage, the brain waves slow down, muscles fully relax, and the body undergoes powerful recovery processes:</a:t>
            </a:r>
            <a:endParaRPr lang="en-US" sz="3200" dirty="0">
              <a:latin typeface="Arial Black" pitchFamily="34" charset="0"/>
            </a:endParaRPr>
          </a:p>
          <a:p>
            <a:r>
              <a:rPr lang="en-US" dirty="0">
                <a:latin typeface="Arial Black" pitchFamily="34" charset="0"/>
              </a:rPr>
              <a:t>Tissue repair and muscle growth</a:t>
            </a:r>
          </a:p>
          <a:p>
            <a:r>
              <a:rPr lang="en-US" dirty="0">
                <a:latin typeface="Arial Black" pitchFamily="34" charset="0"/>
              </a:rPr>
              <a:t>Release of growth hormones</a:t>
            </a:r>
          </a:p>
          <a:p>
            <a:r>
              <a:rPr lang="en-US" dirty="0">
                <a:latin typeface="Arial Black" pitchFamily="34" charset="0"/>
              </a:rPr>
              <a:t>Strengthening of the immune system</a:t>
            </a:r>
          </a:p>
          <a:p>
            <a:r>
              <a:rPr lang="en-US" dirty="0">
                <a:latin typeface="Arial Black" pitchFamily="34" charset="0"/>
              </a:rPr>
              <a:t>Consolidation of memories and learning</a:t>
            </a:r>
          </a:p>
          <a:p>
            <a:pPr marL="0" indent="0">
              <a:buNone/>
            </a:pPr>
            <a:endParaRPr lang="en-US" sz="3200" dirty="0">
              <a:latin typeface="Arial Black" pitchFamily="34" charset="0"/>
            </a:endParaRPr>
          </a:p>
          <a:p>
            <a:pPr marL="0" indent="0">
              <a:buNone/>
            </a:pPr>
            <a:r>
              <a:rPr lang="en-US" sz="3200" dirty="0">
                <a:latin typeface="+mj-lt"/>
              </a:rPr>
              <a:t>Without restorative sleep, even long hours in bed may leave you feeling tired.</a:t>
            </a:r>
          </a:p>
          <a:p>
            <a:pPr lvl="0"/>
            <a:endParaRPr lang="en-US" sz="3200" dirty="0">
              <a:latin typeface="Arial Black" pitchFamily="34" charset="0"/>
            </a:endParaRPr>
          </a:p>
        </p:txBody>
      </p:sp>
      <p:sp>
        <p:nvSpPr>
          <p:cNvPr id="4" name="Slide Number Placeholder 3"/>
          <p:cNvSpPr>
            <a:spLocks noGrp="1"/>
          </p:cNvSpPr>
          <p:nvPr>
            <p:ph type="sldNum" sz="quarter" idx="12"/>
          </p:nvPr>
        </p:nvSpPr>
        <p:spPr/>
        <p:txBody>
          <a:bodyPr/>
          <a:lstStyle/>
          <a:p>
            <a:fld id="{67273AFF-68FC-4575-A8EA-5FA721A063CA}" type="slidenum">
              <a:rPr lang="en-US" smtClean="0"/>
              <a:t>45</a:t>
            </a:fld>
            <a:endParaRPr lang="en-US"/>
          </a:p>
        </p:txBody>
      </p:sp>
    </p:spTree>
    <p:extLst>
      <p:ext uri="{BB962C8B-B14F-4D97-AF65-F5344CB8AC3E}">
        <p14:creationId xmlns:p14="http://schemas.microsoft.com/office/powerpoint/2010/main" val="17955212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83" y="1"/>
            <a:ext cx="11160617" cy="978794"/>
          </a:xfrm>
        </p:spPr>
        <p:txBody>
          <a:bodyPr>
            <a:normAutofit/>
          </a:bodyPr>
          <a:lstStyle/>
          <a:p>
            <a:pPr marL="0" indent="0"/>
            <a:r>
              <a:rPr lang="en-US" sz="3200" b="1" dirty="0">
                <a:latin typeface="Arial Black" panose="020B0A04020102020204" pitchFamily="34" charset="0"/>
              </a:rPr>
              <a:t>         How Much Sleep Do We Need?</a:t>
            </a:r>
          </a:p>
        </p:txBody>
      </p:sp>
      <p:sp>
        <p:nvSpPr>
          <p:cNvPr id="3" name="Content Placeholder 2"/>
          <p:cNvSpPr>
            <a:spLocks noGrp="1"/>
          </p:cNvSpPr>
          <p:nvPr>
            <p:ph idx="1"/>
          </p:nvPr>
        </p:nvSpPr>
        <p:spPr>
          <a:xfrm>
            <a:off x="838200" y="914400"/>
            <a:ext cx="10515600" cy="5537915"/>
          </a:xfrm>
        </p:spPr>
        <p:txBody>
          <a:bodyPr/>
          <a:lstStyle/>
          <a:p>
            <a:pPr marL="0" indent="0">
              <a:buNone/>
            </a:pPr>
            <a:endParaRPr lang="en-US" b="1" dirty="0"/>
          </a:p>
          <a:p>
            <a:pPr marL="0" indent="0">
              <a:buNone/>
            </a:pPr>
            <a:r>
              <a:rPr lang="en-US" sz="3200" dirty="0"/>
              <a:t>The </a:t>
            </a:r>
            <a:r>
              <a:rPr lang="en-US" sz="3200" b="1" dirty="0"/>
              <a:t>American Academy of Sleep Medicine</a:t>
            </a:r>
            <a:r>
              <a:rPr lang="en-US" sz="3200" dirty="0"/>
              <a:t> provides the following recommendations:</a:t>
            </a:r>
          </a:p>
          <a:p>
            <a:pPr lvl="0" algn="just">
              <a:lnSpc>
                <a:spcPct val="150000"/>
              </a:lnSpc>
            </a:pPr>
            <a:r>
              <a:rPr lang="en-US" b="1" dirty="0">
                <a:latin typeface="Arial Black" panose="020B0A04020102020204" pitchFamily="34" charset="0"/>
              </a:rPr>
              <a:t>Children (6–12 years):</a:t>
            </a:r>
            <a:r>
              <a:rPr lang="en-US" dirty="0">
                <a:latin typeface="Arial Black" panose="020B0A04020102020204" pitchFamily="34" charset="0"/>
              </a:rPr>
              <a:t> 9–12 hours per night</a:t>
            </a:r>
          </a:p>
          <a:p>
            <a:pPr lvl="0" algn="just">
              <a:lnSpc>
                <a:spcPct val="150000"/>
              </a:lnSpc>
            </a:pPr>
            <a:r>
              <a:rPr lang="en-US" b="1" dirty="0">
                <a:latin typeface="Arial Black" panose="020B0A04020102020204" pitchFamily="34" charset="0"/>
              </a:rPr>
              <a:t>Teenagers (13–18 years):</a:t>
            </a:r>
            <a:r>
              <a:rPr lang="en-US" dirty="0">
                <a:latin typeface="Arial Black" panose="020B0A04020102020204" pitchFamily="34" charset="0"/>
              </a:rPr>
              <a:t> 8–10 hours per night</a:t>
            </a:r>
          </a:p>
          <a:p>
            <a:pPr lvl="0" algn="just">
              <a:lnSpc>
                <a:spcPct val="150000"/>
              </a:lnSpc>
            </a:pPr>
            <a:r>
              <a:rPr lang="en-US" b="1" dirty="0">
                <a:latin typeface="Arial Black" panose="020B0A04020102020204" pitchFamily="34" charset="0"/>
              </a:rPr>
              <a:t>Adults (18–60 years):</a:t>
            </a:r>
            <a:r>
              <a:rPr lang="en-US" dirty="0">
                <a:latin typeface="Arial Black" panose="020B0A04020102020204" pitchFamily="34" charset="0"/>
              </a:rPr>
              <a:t> at least 7 hours per night</a:t>
            </a:r>
          </a:p>
          <a:p>
            <a:pPr lvl="0" algn="just">
              <a:lnSpc>
                <a:spcPct val="150000"/>
              </a:lnSpc>
            </a:pPr>
            <a:r>
              <a:rPr lang="en-US" b="1" dirty="0">
                <a:latin typeface="Arial Black" panose="020B0A04020102020204" pitchFamily="34" charset="0"/>
              </a:rPr>
              <a:t>Older adults (61+ years):</a:t>
            </a:r>
            <a:r>
              <a:rPr lang="en-US" dirty="0">
                <a:latin typeface="Arial Black" panose="020B0A04020102020204" pitchFamily="34" charset="0"/>
              </a:rPr>
              <a:t> 7–8 hours per night</a:t>
            </a:r>
          </a:p>
        </p:txBody>
      </p:sp>
      <p:sp>
        <p:nvSpPr>
          <p:cNvPr id="4" name="Slide Number Placeholder 3"/>
          <p:cNvSpPr>
            <a:spLocks noGrp="1"/>
          </p:cNvSpPr>
          <p:nvPr>
            <p:ph type="sldNum" sz="quarter" idx="12"/>
          </p:nvPr>
        </p:nvSpPr>
        <p:spPr/>
        <p:txBody>
          <a:bodyPr/>
          <a:lstStyle/>
          <a:p>
            <a:fld id="{67273AFF-68FC-4575-A8EA-5FA721A063CA}" type="slidenum">
              <a:rPr lang="en-US" smtClean="0"/>
              <a:t>46</a:t>
            </a:fld>
            <a:endParaRPr lang="en-US"/>
          </a:p>
        </p:txBody>
      </p:sp>
    </p:spTree>
    <p:extLst>
      <p:ext uri="{BB962C8B-B14F-4D97-AF65-F5344CB8AC3E}">
        <p14:creationId xmlns:p14="http://schemas.microsoft.com/office/powerpoint/2010/main" val="16312046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5468"/>
            <a:ext cx="11353800" cy="524932"/>
          </a:xfrm>
        </p:spPr>
        <p:txBody>
          <a:bodyPr>
            <a:normAutofit fontScale="90000"/>
          </a:bodyPr>
          <a:lstStyle/>
          <a:p>
            <a:r>
              <a:rPr lang="en-US" sz="3200" dirty="0">
                <a:latin typeface="Arial Black" pitchFamily="34" charset="0"/>
              </a:rPr>
              <a:t>CONSEQUENCES OF POOR SLEEP</a:t>
            </a:r>
          </a:p>
        </p:txBody>
      </p:sp>
      <p:sp>
        <p:nvSpPr>
          <p:cNvPr id="3" name="Content Placeholder 2"/>
          <p:cNvSpPr>
            <a:spLocks noGrp="1"/>
          </p:cNvSpPr>
          <p:nvPr>
            <p:ph idx="1"/>
          </p:nvPr>
        </p:nvSpPr>
        <p:spPr>
          <a:xfrm>
            <a:off x="448733" y="872068"/>
            <a:ext cx="10854267" cy="5427132"/>
          </a:xfrm>
        </p:spPr>
        <p:txBody>
          <a:bodyPr>
            <a:normAutofit fontScale="85000" lnSpcReduction="10000"/>
          </a:bodyPr>
          <a:lstStyle/>
          <a:p>
            <a:pPr marL="0" indent="0">
              <a:lnSpc>
                <a:spcPct val="160000"/>
              </a:lnSpc>
              <a:buNone/>
            </a:pPr>
            <a:r>
              <a:rPr lang="en-US" sz="3300" dirty="0"/>
              <a:t>When sleep is short or disrupted ,the whole body suffers. Some of the consequences are: </a:t>
            </a:r>
          </a:p>
          <a:p>
            <a:pPr>
              <a:lnSpc>
                <a:spcPct val="160000"/>
              </a:lnSpc>
            </a:pPr>
            <a:r>
              <a:rPr lang="en-US" dirty="0">
                <a:latin typeface="Arial Black" pitchFamily="34" charset="0"/>
              </a:rPr>
              <a:t>Physical Health: Type2 DM, Heart Disease, Obesity, Cancer</a:t>
            </a:r>
          </a:p>
          <a:p>
            <a:pPr>
              <a:lnSpc>
                <a:spcPct val="160000"/>
              </a:lnSpc>
            </a:pPr>
            <a:r>
              <a:rPr lang="en-US" dirty="0">
                <a:latin typeface="Arial Black" pitchFamily="34" charset="0"/>
              </a:rPr>
              <a:t>Mental Health: Depression, Anxiety, Bipolar disorder and even PTSD.</a:t>
            </a:r>
          </a:p>
          <a:p>
            <a:pPr>
              <a:lnSpc>
                <a:spcPct val="160000"/>
              </a:lnSpc>
            </a:pPr>
            <a:r>
              <a:rPr lang="en-US" dirty="0">
                <a:latin typeface="Arial Black" pitchFamily="34" charset="0"/>
              </a:rPr>
              <a:t>Hormones and Reproduction: Lower testosterone in men, Growth hormone level drops</a:t>
            </a:r>
          </a:p>
          <a:p>
            <a:pPr>
              <a:lnSpc>
                <a:spcPct val="160000"/>
              </a:lnSpc>
            </a:pPr>
            <a:r>
              <a:rPr lang="en-US" dirty="0">
                <a:latin typeface="Arial Black" pitchFamily="34" charset="0"/>
              </a:rPr>
              <a:t>Public Safety: RTA, Medical errors</a:t>
            </a:r>
          </a:p>
        </p:txBody>
      </p:sp>
      <p:sp>
        <p:nvSpPr>
          <p:cNvPr id="4" name="Slide Number Placeholder 3"/>
          <p:cNvSpPr>
            <a:spLocks noGrp="1"/>
          </p:cNvSpPr>
          <p:nvPr>
            <p:ph type="sldNum" sz="quarter" idx="12"/>
          </p:nvPr>
        </p:nvSpPr>
        <p:spPr/>
        <p:txBody>
          <a:bodyPr/>
          <a:lstStyle/>
          <a:p>
            <a:fld id="{67273AFF-68FC-4575-A8EA-5FA721A063CA}" type="slidenum">
              <a:rPr lang="en-US" smtClean="0"/>
              <a:t>47</a:t>
            </a:fld>
            <a:endParaRPr lang="en-US"/>
          </a:p>
        </p:txBody>
      </p:sp>
    </p:spTree>
    <p:extLst>
      <p:ext uri="{BB962C8B-B14F-4D97-AF65-F5344CB8AC3E}">
        <p14:creationId xmlns:p14="http://schemas.microsoft.com/office/powerpoint/2010/main" val="1594034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1601"/>
            <a:ext cx="10515600" cy="516466"/>
          </a:xfrm>
        </p:spPr>
        <p:txBody>
          <a:bodyPr>
            <a:normAutofit fontScale="90000"/>
          </a:bodyPr>
          <a:lstStyle/>
          <a:p>
            <a:r>
              <a:rPr lang="en-US" sz="3200" dirty="0">
                <a:latin typeface="Arial Black" pitchFamily="34" charset="0"/>
              </a:rPr>
              <a:t>STRATEGIES FOR RESTORATIVE SLEEP</a:t>
            </a:r>
          </a:p>
        </p:txBody>
      </p:sp>
      <p:sp>
        <p:nvSpPr>
          <p:cNvPr id="3" name="Content Placeholder 2"/>
          <p:cNvSpPr>
            <a:spLocks noGrp="1"/>
          </p:cNvSpPr>
          <p:nvPr>
            <p:ph idx="1"/>
          </p:nvPr>
        </p:nvSpPr>
        <p:spPr>
          <a:xfrm>
            <a:off x="423333" y="736600"/>
            <a:ext cx="11116734" cy="5440363"/>
          </a:xfrm>
        </p:spPr>
        <p:txBody>
          <a:bodyPr>
            <a:normAutofit lnSpcReduction="10000"/>
          </a:bodyPr>
          <a:lstStyle/>
          <a:p>
            <a:pPr marL="0" indent="0">
              <a:buNone/>
            </a:pPr>
            <a:r>
              <a:rPr lang="en-US" dirty="0">
                <a:latin typeface="Arial Black" pitchFamily="34" charset="0"/>
              </a:rPr>
              <a:t>Some of the strategies for restorative sleep are:</a:t>
            </a:r>
          </a:p>
          <a:p>
            <a:pPr>
              <a:lnSpc>
                <a:spcPct val="150000"/>
              </a:lnSpc>
            </a:pPr>
            <a:r>
              <a:rPr lang="en-US" dirty="0">
                <a:latin typeface="Arial Black" pitchFamily="34" charset="0"/>
              </a:rPr>
              <a:t>Create the right environment</a:t>
            </a:r>
          </a:p>
          <a:p>
            <a:pPr>
              <a:lnSpc>
                <a:spcPct val="150000"/>
              </a:lnSpc>
            </a:pPr>
            <a:r>
              <a:rPr lang="en-US" dirty="0">
                <a:latin typeface="Arial Black" pitchFamily="34" charset="0"/>
              </a:rPr>
              <a:t>Establish a regular routine </a:t>
            </a:r>
          </a:p>
          <a:p>
            <a:pPr>
              <a:lnSpc>
                <a:spcPct val="150000"/>
              </a:lnSpc>
            </a:pPr>
            <a:r>
              <a:rPr lang="en-US" dirty="0">
                <a:latin typeface="Arial Black" pitchFamily="34" charset="0"/>
              </a:rPr>
              <a:t>Be physically and socially active </a:t>
            </a:r>
          </a:p>
          <a:p>
            <a:pPr>
              <a:lnSpc>
                <a:spcPct val="150000"/>
              </a:lnSpc>
            </a:pPr>
            <a:r>
              <a:rPr lang="en-US" dirty="0">
                <a:latin typeface="Arial Black" pitchFamily="34" charset="0"/>
              </a:rPr>
              <a:t>Watch diet and substances : avoid alcohol, </a:t>
            </a:r>
            <a:r>
              <a:rPr lang="en-US" dirty="0" err="1">
                <a:latin typeface="Arial Black" pitchFamily="34" charset="0"/>
              </a:rPr>
              <a:t>caffein</a:t>
            </a:r>
            <a:r>
              <a:rPr lang="en-US" dirty="0">
                <a:latin typeface="Arial Black" pitchFamily="34" charset="0"/>
              </a:rPr>
              <a:t>, energy drink and heavy meal before bed</a:t>
            </a:r>
          </a:p>
          <a:p>
            <a:pPr>
              <a:lnSpc>
                <a:spcPct val="150000"/>
              </a:lnSpc>
            </a:pPr>
            <a:r>
              <a:rPr lang="en-US" dirty="0">
                <a:latin typeface="Arial Black" pitchFamily="34" charset="0"/>
              </a:rPr>
              <a:t>Manage stress spiritually and emotionally</a:t>
            </a:r>
          </a:p>
          <a:p>
            <a:pPr>
              <a:lnSpc>
                <a:spcPct val="150000"/>
              </a:lnSpc>
            </a:pPr>
            <a:r>
              <a:rPr lang="en-US" dirty="0">
                <a:latin typeface="Arial Black" pitchFamily="34" charset="0"/>
              </a:rPr>
              <a:t>Short term aids </a:t>
            </a:r>
          </a:p>
          <a:p>
            <a:pPr marL="0" indent="0">
              <a:buNone/>
            </a:pPr>
            <a:endParaRPr lang="en-US" dirty="0">
              <a:latin typeface="Arial Black" pitchFamily="34" charset="0"/>
            </a:endParaRPr>
          </a:p>
        </p:txBody>
      </p:sp>
      <p:sp>
        <p:nvSpPr>
          <p:cNvPr id="4" name="Slide Number Placeholder 3"/>
          <p:cNvSpPr>
            <a:spLocks noGrp="1"/>
          </p:cNvSpPr>
          <p:nvPr>
            <p:ph type="sldNum" sz="quarter" idx="12"/>
          </p:nvPr>
        </p:nvSpPr>
        <p:spPr/>
        <p:txBody>
          <a:bodyPr/>
          <a:lstStyle/>
          <a:p>
            <a:fld id="{67273AFF-68FC-4575-A8EA-5FA721A063CA}" type="slidenum">
              <a:rPr lang="en-US" smtClean="0"/>
              <a:t>48</a:t>
            </a:fld>
            <a:endParaRPr lang="en-US"/>
          </a:p>
        </p:txBody>
      </p:sp>
    </p:spTree>
    <p:extLst>
      <p:ext uri="{BB962C8B-B14F-4D97-AF65-F5344CB8AC3E}">
        <p14:creationId xmlns:p14="http://schemas.microsoft.com/office/powerpoint/2010/main" val="31729734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12192001" cy="940157"/>
          </a:xfrm>
        </p:spPr>
        <p:txBody>
          <a:bodyPr>
            <a:normAutofit fontScale="90000"/>
          </a:bodyPr>
          <a:lstStyle/>
          <a:p>
            <a:r>
              <a:rPr lang="en-US" sz="3200" b="1" dirty="0">
                <a:latin typeface="Arial Black" panose="020B0A04020102020204" pitchFamily="34" charset="0"/>
              </a:rPr>
              <a:t>Health-Seeking </a:t>
            </a:r>
            <a:r>
              <a:rPr lang="en-US" sz="3200" b="1" dirty="0" err="1">
                <a:latin typeface="Arial Black" panose="020B0A04020102020204" pitchFamily="34" charset="0"/>
              </a:rPr>
              <a:t>Behaviour</a:t>
            </a:r>
            <a:r>
              <a:rPr lang="en-US" sz="3200" b="1" dirty="0">
                <a:latin typeface="Arial Black" panose="020B0A04020102020204" pitchFamily="34" charset="0"/>
              </a:rPr>
              <a:t>: A Lifestyle That Protects 						Life and </a:t>
            </a:r>
            <a:r>
              <a:rPr lang="en-US" sz="3200" b="1" dirty="0" err="1">
                <a:latin typeface="Arial Black" panose="020B0A04020102020204" pitchFamily="34" charset="0"/>
              </a:rPr>
              <a:t>Honours</a:t>
            </a:r>
            <a:r>
              <a:rPr lang="en-US" sz="3200" b="1" dirty="0">
                <a:latin typeface="Arial Black" panose="020B0A04020102020204" pitchFamily="34" charset="0"/>
              </a:rPr>
              <a:t> God</a:t>
            </a:r>
          </a:p>
        </p:txBody>
      </p:sp>
      <p:sp>
        <p:nvSpPr>
          <p:cNvPr id="3" name="Content Placeholder 2"/>
          <p:cNvSpPr>
            <a:spLocks noGrp="1"/>
          </p:cNvSpPr>
          <p:nvPr>
            <p:ph idx="1"/>
          </p:nvPr>
        </p:nvSpPr>
        <p:spPr>
          <a:xfrm>
            <a:off x="128788" y="1287888"/>
            <a:ext cx="11874321" cy="5570112"/>
          </a:xfrm>
        </p:spPr>
        <p:txBody>
          <a:bodyPr>
            <a:normAutofit/>
          </a:bodyPr>
          <a:lstStyle/>
          <a:p>
            <a:pPr>
              <a:lnSpc>
                <a:spcPct val="150000"/>
              </a:lnSpc>
            </a:pPr>
            <a:r>
              <a:rPr lang="en-US" dirty="0">
                <a:latin typeface="Arial Black" panose="020B0A04020102020204" pitchFamily="34" charset="0"/>
              </a:rPr>
              <a:t>Health‑seeking Behavior is the deliberate actions individuals and families take to prevent illness, detect disease early, and seek appropriate care when needed.</a:t>
            </a:r>
          </a:p>
          <a:p>
            <a:pPr>
              <a:lnSpc>
                <a:spcPct val="150000"/>
              </a:lnSpc>
            </a:pPr>
            <a:r>
              <a:rPr lang="en-US" dirty="0">
                <a:latin typeface="Arial Black" panose="020B0A04020102020204" pitchFamily="34" charset="0"/>
              </a:rPr>
              <a:t>It reflects wisdom, responsibility, and stewardship of the body God has given us</a:t>
            </a:r>
          </a:p>
          <a:p>
            <a:pPr>
              <a:lnSpc>
                <a:spcPct val="150000"/>
              </a:lnSpc>
            </a:pPr>
            <a:r>
              <a:rPr lang="en-US" dirty="0">
                <a:latin typeface="Arial Black" panose="020B0A04020102020204" pitchFamily="34" charset="0"/>
              </a:rPr>
              <a:t> Proverbs 4:7 reminds us, </a:t>
            </a:r>
            <a:r>
              <a:rPr lang="en-US" sz="3200" i="1" dirty="0">
                <a:latin typeface="+mj-lt"/>
              </a:rPr>
              <a:t>“Wisdom is the principal thing; therefore get wisdom.”</a:t>
            </a:r>
            <a:r>
              <a:rPr lang="en-US" sz="3200" dirty="0">
                <a:latin typeface="+mj-lt"/>
              </a:rPr>
              <a:t> </a:t>
            </a:r>
          </a:p>
        </p:txBody>
      </p:sp>
      <p:sp>
        <p:nvSpPr>
          <p:cNvPr id="5" name="Slide Number Placeholder 4"/>
          <p:cNvSpPr>
            <a:spLocks noGrp="1"/>
          </p:cNvSpPr>
          <p:nvPr>
            <p:ph type="sldNum" sz="quarter" idx="12"/>
          </p:nvPr>
        </p:nvSpPr>
        <p:spPr/>
        <p:txBody>
          <a:bodyPr/>
          <a:lstStyle/>
          <a:p>
            <a:fld id="{67273AFF-68FC-4575-A8EA-5FA721A063CA}" type="slidenum">
              <a:rPr lang="en-US" smtClean="0"/>
              <a:t>49</a:t>
            </a:fld>
            <a:endParaRPr lang="en-US"/>
          </a:p>
        </p:txBody>
      </p:sp>
    </p:spTree>
    <p:extLst>
      <p:ext uri="{BB962C8B-B14F-4D97-AF65-F5344CB8AC3E}">
        <p14:creationId xmlns:p14="http://schemas.microsoft.com/office/powerpoint/2010/main" val="1984232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032" y="-708338"/>
            <a:ext cx="12088968" cy="1287887"/>
          </a:xfrm>
        </p:spPr>
        <p:txBody>
          <a:bodyPr/>
          <a:lstStyle/>
          <a:p>
            <a:r>
              <a:rPr lang="en-US" dirty="0">
                <a:latin typeface="Arial Black" panose="020B0A04020102020204" pitchFamily="34" charset="0"/>
              </a:rPr>
              <a:t>	LIFESTYLE MEDICINE FRAMEWORK</a:t>
            </a:r>
            <a:endParaRPr lang="en-US" dirty="0"/>
          </a:p>
        </p:txBody>
      </p:sp>
      <p:pic>
        <p:nvPicPr>
          <p:cNvPr id="6" name="Picture Placeholder 5"/>
          <p:cNvPicPr>
            <a:picLocks noGrp="1" noChangeAspect="1"/>
          </p:cNvPicPr>
          <p:nvPr>
            <p:ph type="pic" idx="1"/>
          </p:nvPr>
        </p:nvPicPr>
        <p:blipFill>
          <a:blip r:embed="rId2" cstate="print">
            <a:extLst>
              <a:ext uri="{BEBA8EAE-BF5A-486C-A8C5-ECC9F3942E4B}">
                <a14:imgProps xmlns:a14="http://schemas.microsoft.com/office/drawing/2010/main">
                  <a14:imgLayer r:embed="rId3">
                    <a14:imgEffect>
                      <a14:artisticPaintBrush/>
                    </a14:imgEffect>
                  </a14:imgLayer>
                </a14:imgProps>
              </a:ext>
              <a:ext uri="{28A0092B-C50C-407E-A947-70E740481C1C}">
                <a14:useLocalDpi xmlns:a14="http://schemas.microsoft.com/office/drawing/2010/main" val="0"/>
              </a:ext>
            </a:extLst>
          </a:blip>
          <a:srcRect l="6006" r="6006"/>
          <a:stretch>
            <a:fillRect/>
          </a:stretch>
        </p:blipFill>
        <p:spPr>
          <a:xfrm>
            <a:off x="4945487" y="1344612"/>
            <a:ext cx="6875038" cy="5513388"/>
          </a:xfrm>
        </p:spPr>
      </p:pic>
      <p:sp>
        <p:nvSpPr>
          <p:cNvPr id="4" name="Text Placeholder 3"/>
          <p:cNvSpPr>
            <a:spLocks noGrp="1"/>
          </p:cNvSpPr>
          <p:nvPr>
            <p:ph type="body" sz="half" idx="2"/>
          </p:nvPr>
        </p:nvSpPr>
        <p:spPr>
          <a:xfrm>
            <a:off x="103032" y="579549"/>
            <a:ext cx="5318974" cy="6278451"/>
          </a:xfrm>
        </p:spPr>
        <p:txBody>
          <a:bodyPr>
            <a:normAutofit lnSpcReduction="10000"/>
          </a:bodyPr>
          <a:lstStyle/>
          <a:p>
            <a:pPr>
              <a:lnSpc>
                <a:spcPct val="150000"/>
              </a:lnSpc>
            </a:pPr>
            <a:r>
              <a:rPr lang="en-US" sz="2800" dirty="0">
                <a:latin typeface="Arial Black" panose="020B0A04020102020204" pitchFamily="34" charset="0"/>
              </a:rPr>
              <a:t>This framework is simple but powerful:</a:t>
            </a:r>
          </a:p>
          <a:p>
            <a:pPr>
              <a:lnSpc>
                <a:spcPct val="150000"/>
              </a:lnSpc>
            </a:pPr>
            <a:r>
              <a:rPr lang="en-US" sz="2800" b="1" dirty="0">
                <a:latin typeface="Arial Black" panose="020B0A04020102020204" pitchFamily="34" charset="0"/>
              </a:rPr>
              <a:t>D – Diet/Nutrition</a:t>
            </a:r>
            <a:endParaRPr lang="en-US" sz="2800" dirty="0">
              <a:latin typeface="Arial Black" panose="020B0A04020102020204" pitchFamily="34" charset="0"/>
            </a:endParaRPr>
          </a:p>
          <a:p>
            <a:pPr>
              <a:lnSpc>
                <a:spcPct val="150000"/>
              </a:lnSpc>
            </a:pPr>
            <a:r>
              <a:rPr lang="en-US" sz="2800" b="1" dirty="0">
                <a:latin typeface="Arial Black" panose="020B0A04020102020204" pitchFamily="34" charset="0"/>
              </a:rPr>
              <a:t>R – Relationship </a:t>
            </a:r>
            <a:endParaRPr lang="en-US" sz="2800" dirty="0">
              <a:latin typeface="Arial Black" panose="020B0A04020102020204" pitchFamily="34" charset="0"/>
            </a:endParaRPr>
          </a:p>
          <a:p>
            <a:pPr>
              <a:lnSpc>
                <a:spcPct val="150000"/>
              </a:lnSpc>
            </a:pPr>
            <a:r>
              <a:rPr lang="en-US" sz="2800" b="1" dirty="0">
                <a:latin typeface="Arial Black" panose="020B0A04020102020204" pitchFamily="34" charset="0"/>
              </a:rPr>
              <a:t>E – Exercise</a:t>
            </a:r>
            <a:endParaRPr lang="en-US" sz="2800" dirty="0">
              <a:latin typeface="Arial Black" panose="020B0A04020102020204" pitchFamily="34" charset="0"/>
            </a:endParaRPr>
          </a:p>
          <a:p>
            <a:pPr>
              <a:lnSpc>
                <a:spcPct val="150000"/>
              </a:lnSpc>
            </a:pPr>
            <a:r>
              <a:rPr lang="en-US" sz="2800" b="1" dirty="0">
                <a:latin typeface="Arial Black" panose="020B0A04020102020204" pitchFamily="34" charset="0"/>
              </a:rPr>
              <a:t>A – Avoiding Harmful 	Substances</a:t>
            </a:r>
            <a:endParaRPr lang="en-US" sz="2800" dirty="0">
              <a:latin typeface="Arial Black" panose="020B0A04020102020204" pitchFamily="34" charset="0"/>
            </a:endParaRPr>
          </a:p>
          <a:p>
            <a:pPr>
              <a:lnSpc>
                <a:spcPct val="150000"/>
              </a:lnSpc>
            </a:pPr>
            <a:r>
              <a:rPr lang="en-US" sz="2800" b="1" dirty="0">
                <a:latin typeface="Arial Black" panose="020B0A04020102020204" pitchFamily="34" charset="0"/>
              </a:rPr>
              <a:t>M – Mental well being </a:t>
            </a:r>
            <a:endParaRPr lang="en-US" sz="2800" dirty="0">
              <a:latin typeface="Arial Black" panose="020B0A04020102020204" pitchFamily="34" charset="0"/>
            </a:endParaRPr>
          </a:p>
          <a:p>
            <a:pPr>
              <a:lnSpc>
                <a:spcPct val="150000"/>
              </a:lnSpc>
            </a:pPr>
            <a:r>
              <a:rPr lang="en-US" sz="2800" b="1" dirty="0">
                <a:latin typeface="Arial Black" panose="020B0A04020102020204" pitchFamily="34" charset="0"/>
              </a:rPr>
              <a:t>S – Sleep hygiene</a:t>
            </a:r>
            <a:endParaRPr lang="en-US" sz="2800" dirty="0">
              <a:latin typeface="Arial Black" panose="020B0A04020102020204" pitchFamily="34" charset="0"/>
            </a:endParaRPr>
          </a:p>
        </p:txBody>
      </p:sp>
      <p:sp>
        <p:nvSpPr>
          <p:cNvPr id="5" name="Slide Number Placeholder 4"/>
          <p:cNvSpPr>
            <a:spLocks noGrp="1"/>
          </p:cNvSpPr>
          <p:nvPr>
            <p:ph type="sldNum" sz="quarter" idx="12"/>
          </p:nvPr>
        </p:nvSpPr>
        <p:spPr/>
        <p:txBody>
          <a:bodyPr/>
          <a:lstStyle/>
          <a:p>
            <a:fld id="{67273AFF-68FC-4575-A8EA-5FA721A063CA}" type="slidenum">
              <a:rPr lang="en-US" smtClean="0"/>
              <a:t>5</a:t>
            </a:fld>
            <a:endParaRPr lang="en-US"/>
          </a:p>
        </p:txBody>
      </p:sp>
    </p:spTree>
    <p:extLst>
      <p:ext uri="{BB962C8B-B14F-4D97-AF65-F5344CB8AC3E}">
        <p14:creationId xmlns:p14="http://schemas.microsoft.com/office/powerpoint/2010/main" val="12562235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1353800" cy="759854"/>
          </a:xfrm>
        </p:spPr>
        <p:txBody>
          <a:bodyPr>
            <a:normAutofit/>
          </a:bodyPr>
          <a:lstStyle/>
          <a:p>
            <a:r>
              <a:rPr lang="en-US" sz="3200" dirty="0">
                <a:latin typeface="Arial Black" panose="020B0A04020102020204" pitchFamily="34" charset="0"/>
              </a:rPr>
              <a:t>Health‑seeking </a:t>
            </a:r>
            <a:r>
              <a:rPr lang="en-US" sz="3200" dirty="0" err="1">
                <a:latin typeface="Arial Black" panose="020B0A04020102020204" pitchFamily="34" charset="0"/>
              </a:rPr>
              <a:t>Behaviour</a:t>
            </a:r>
            <a:r>
              <a:rPr lang="en-US" sz="3200" dirty="0">
                <a:latin typeface="Arial Black" panose="020B0A04020102020204" pitchFamily="34" charset="0"/>
              </a:rPr>
              <a:t>…..</a:t>
            </a:r>
          </a:p>
        </p:txBody>
      </p:sp>
      <p:sp>
        <p:nvSpPr>
          <p:cNvPr id="3" name="Content Placeholder 2"/>
          <p:cNvSpPr>
            <a:spLocks noGrp="1"/>
          </p:cNvSpPr>
          <p:nvPr>
            <p:ph idx="1"/>
          </p:nvPr>
        </p:nvSpPr>
        <p:spPr>
          <a:xfrm>
            <a:off x="115910" y="1032934"/>
            <a:ext cx="11237890" cy="5548170"/>
          </a:xfrm>
        </p:spPr>
        <p:txBody>
          <a:bodyPr/>
          <a:lstStyle/>
          <a:p>
            <a:pPr marL="0" indent="0">
              <a:lnSpc>
                <a:spcPct val="150000"/>
              </a:lnSpc>
              <a:buNone/>
            </a:pPr>
            <a:r>
              <a:rPr lang="en-US" sz="3600" dirty="0">
                <a:latin typeface="+mj-lt"/>
              </a:rPr>
              <a:t>Health‑seeking </a:t>
            </a:r>
            <a:r>
              <a:rPr lang="en-US" sz="3600" dirty="0" err="1">
                <a:latin typeface="+mj-lt"/>
              </a:rPr>
              <a:t>behaviour</a:t>
            </a:r>
            <a:r>
              <a:rPr lang="en-US" sz="3600" dirty="0">
                <a:latin typeface="+mj-lt"/>
              </a:rPr>
              <a:t> refers to how people:</a:t>
            </a:r>
          </a:p>
          <a:p>
            <a:pPr lvl="0">
              <a:lnSpc>
                <a:spcPct val="150000"/>
              </a:lnSpc>
            </a:pPr>
            <a:r>
              <a:rPr lang="en-US" dirty="0">
                <a:latin typeface="Arial Black" panose="020B0A04020102020204" pitchFamily="34" charset="0"/>
              </a:rPr>
              <a:t>Recognize symptoms of illness</a:t>
            </a:r>
          </a:p>
          <a:p>
            <a:pPr lvl="0">
              <a:lnSpc>
                <a:spcPct val="150000"/>
              </a:lnSpc>
            </a:pPr>
            <a:r>
              <a:rPr lang="en-US" dirty="0">
                <a:latin typeface="Arial Black" panose="020B0A04020102020204" pitchFamily="34" charset="0"/>
              </a:rPr>
              <a:t>Decide </a:t>
            </a:r>
            <a:r>
              <a:rPr lang="en-US" b="1" dirty="0">
                <a:latin typeface="Arial Black" panose="020B0A04020102020204" pitchFamily="34" charset="0"/>
              </a:rPr>
              <a:t>when and where</a:t>
            </a:r>
            <a:r>
              <a:rPr lang="en-US" dirty="0">
                <a:latin typeface="Arial Black" panose="020B0A04020102020204" pitchFamily="34" charset="0"/>
              </a:rPr>
              <a:t> to seek help</a:t>
            </a:r>
          </a:p>
          <a:p>
            <a:pPr lvl="0">
              <a:lnSpc>
                <a:spcPct val="150000"/>
              </a:lnSpc>
            </a:pPr>
            <a:r>
              <a:rPr lang="en-US" dirty="0">
                <a:latin typeface="Arial Black" panose="020B0A04020102020204" pitchFamily="34" charset="0"/>
              </a:rPr>
              <a:t>Use preventive health services</a:t>
            </a:r>
          </a:p>
          <a:p>
            <a:pPr lvl="0">
              <a:lnSpc>
                <a:spcPct val="150000"/>
              </a:lnSpc>
            </a:pPr>
            <a:r>
              <a:rPr lang="en-US" dirty="0">
                <a:latin typeface="Arial Black" panose="020B0A04020102020204" pitchFamily="34" charset="0"/>
              </a:rPr>
              <a:t>Adhere to medical advice and follow‑up care</a:t>
            </a:r>
          </a:p>
        </p:txBody>
      </p:sp>
      <p:sp>
        <p:nvSpPr>
          <p:cNvPr id="5" name="Slide Number Placeholder 4"/>
          <p:cNvSpPr>
            <a:spLocks noGrp="1"/>
          </p:cNvSpPr>
          <p:nvPr>
            <p:ph type="sldNum" sz="quarter" idx="12"/>
          </p:nvPr>
        </p:nvSpPr>
        <p:spPr/>
        <p:txBody>
          <a:bodyPr/>
          <a:lstStyle/>
          <a:p>
            <a:fld id="{67273AFF-68FC-4575-A8EA-5FA721A063CA}" type="slidenum">
              <a:rPr lang="en-US" smtClean="0"/>
              <a:t>50</a:t>
            </a:fld>
            <a:endParaRPr lang="en-US"/>
          </a:p>
        </p:txBody>
      </p:sp>
    </p:spTree>
    <p:extLst>
      <p:ext uri="{BB962C8B-B14F-4D97-AF65-F5344CB8AC3E}">
        <p14:creationId xmlns:p14="http://schemas.microsoft.com/office/powerpoint/2010/main" val="8927567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52" y="1"/>
            <a:ext cx="11263648" cy="682579"/>
          </a:xfrm>
        </p:spPr>
        <p:txBody>
          <a:bodyPr>
            <a:normAutofit/>
          </a:bodyPr>
          <a:lstStyle/>
          <a:p>
            <a:r>
              <a:rPr lang="en-US" sz="3200" b="1" dirty="0">
                <a:latin typeface="Arial Black" panose="020B0A04020102020204" pitchFamily="34" charset="0"/>
              </a:rPr>
              <a:t>Components of Health-Seeking </a:t>
            </a:r>
            <a:r>
              <a:rPr lang="en-US" sz="3200" b="1" dirty="0" err="1">
                <a:latin typeface="Arial Black" panose="020B0A04020102020204" pitchFamily="34" charset="0"/>
              </a:rPr>
              <a:t>Behaviour</a:t>
            </a:r>
            <a:endParaRPr lang="en-US" sz="3200" b="1" dirty="0">
              <a:latin typeface="Arial Black" panose="020B0A04020102020204" pitchFamily="34" charset="0"/>
            </a:endParaRPr>
          </a:p>
        </p:txBody>
      </p:sp>
      <p:sp>
        <p:nvSpPr>
          <p:cNvPr id="3" name="Content Placeholder 2"/>
          <p:cNvSpPr>
            <a:spLocks noGrp="1"/>
          </p:cNvSpPr>
          <p:nvPr>
            <p:ph idx="1"/>
          </p:nvPr>
        </p:nvSpPr>
        <p:spPr>
          <a:xfrm>
            <a:off x="90152" y="1004552"/>
            <a:ext cx="11263648" cy="5679583"/>
          </a:xfrm>
        </p:spPr>
        <p:txBody>
          <a:bodyPr>
            <a:normAutofit/>
          </a:bodyPr>
          <a:lstStyle/>
          <a:p>
            <a:pPr lvl="0">
              <a:lnSpc>
                <a:spcPct val="150000"/>
              </a:lnSpc>
            </a:pPr>
            <a:r>
              <a:rPr lang="en-US" dirty="0">
                <a:latin typeface="Arial Black" panose="020B0A04020102020204" pitchFamily="34" charset="0"/>
              </a:rPr>
              <a:t>Regular Wellness Checks</a:t>
            </a:r>
          </a:p>
          <a:p>
            <a:pPr lvl="0">
              <a:lnSpc>
                <a:spcPct val="150000"/>
              </a:lnSpc>
            </a:pPr>
            <a:r>
              <a:rPr lang="en-US" dirty="0">
                <a:latin typeface="Arial Black" panose="020B0A04020102020204" pitchFamily="34" charset="0"/>
              </a:rPr>
              <a:t>Early Presentation to Healthcare Facilities </a:t>
            </a:r>
          </a:p>
          <a:p>
            <a:pPr lvl="0">
              <a:lnSpc>
                <a:spcPct val="150000"/>
              </a:lnSpc>
            </a:pPr>
            <a:r>
              <a:rPr lang="en-US" dirty="0">
                <a:latin typeface="Arial Black" panose="020B0A04020102020204" pitchFamily="34" charset="0"/>
              </a:rPr>
              <a:t>Vaccination Uptake </a:t>
            </a:r>
          </a:p>
          <a:p>
            <a:pPr lvl="0">
              <a:lnSpc>
                <a:spcPct val="150000"/>
              </a:lnSpc>
            </a:pPr>
            <a:r>
              <a:rPr lang="en-US" dirty="0">
                <a:latin typeface="Arial Black" panose="020B0A04020102020204" pitchFamily="34" charset="0"/>
              </a:rPr>
              <a:t>Cancer Screening </a:t>
            </a:r>
          </a:p>
          <a:p>
            <a:pPr lvl="0">
              <a:lnSpc>
                <a:spcPct val="150000"/>
              </a:lnSpc>
            </a:pPr>
            <a:r>
              <a:rPr lang="en-US" dirty="0">
                <a:latin typeface="Arial Black" panose="020B0A04020102020204" pitchFamily="34" charset="0"/>
              </a:rPr>
              <a:t>Health Insurance Enrollment </a:t>
            </a:r>
            <a:r>
              <a:rPr lang="en-US" dirty="0" err="1">
                <a:latin typeface="Arial Black" panose="020B0A04020102020204" pitchFamily="34" charset="0"/>
              </a:rPr>
              <a:t>e.t.c</a:t>
            </a:r>
            <a:endParaRPr lang="en-US" dirty="0">
              <a:latin typeface="Arial Black" panose="020B0A04020102020204" pitchFamily="34" charset="0"/>
            </a:endParaRPr>
          </a:p>
          <a:p>
            <a:endParaRPr lang="en-US" dirty="0"/>
          </a:p>
        </p:txBody>
      </p:sp>
      <p:sp>
        <p:nvSpPr>
          <p:cNvPr id="5" name="Slide Number Placeholder 4"/>
          <p:cNvSpPr>
            <a:spLocks noGrp="1"/>
          </p:cNvSpPr>
          <p:nvPr>
            <p:ph type="sldNum" sz="quarter" idx="12"/>
          </p:nvPr>
        </p:nvSpPr>
        <p:spPr/>
        <p:txBody>
          <a:bodyPr/>
          <a:lstStyle/>
          <a:p>
            <a:fld id="{67273AFF-68FC-4575-A8EA-5FA721A063CA}" type="slidenum">
              <a:rPr lang="en-US" smtClean="0"/>
              <a:t>51</a:t>
            </a:fld>
            <a:endParaRPr lang="en-US"/>
          </a:p>
        </p:txBody>
      </p:sp>
    </p:spTree>
    <p:extLst>
      <p:ext uri="{BB962C8B-B14F-4D97-AF65-F5344CB8AC3E}">
        <p14:creationId xmlns:p14="http://schemas.microsoft.com/office/powerpoint/2010/main" val="40264360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789" y="0"/>
            <a:ext cx="11225011" cy="579549"/>
          </a:xfrm>
        </p:spPr>
        <p:txBody>
          <a:bodyPr>
            <a:normAutofit/>
          </a:bodyPr>
          <a:lstStyle/>
          <a:p>
            <a:r>
              <a:rPr lang="en-US" sz="3200" dirty="0">
                <a:latin typeface="Arial Black" panose="020B0A04020102020204" pitchFamily="34" charset="0"/>
              </a:rPr>
              <a:t>Why This Matters for the Church</a:t>
            </a:r>
          </a:p>
        </p:txBody>
      </p:sp>
      <p:sp>
        <p:nvSpPr>
          <p:cNvPr id="3" name="Content Placeholder 2"/>
          <p:cNvSpPr>
            <a:spLocks noGrp="1"/>
          </p:cNvSpPr>
          <p:nvPr>
            <p:ph idx="1"/>
          </p:nvPr>
        </p:nvSpPr>
        <p:spPr>
          <a:xfrm>
            <a:off x="128789" y="785610"/>
            <a:ext cx="10515600" cy="5937161"/>
          </a:xfrm>
        </p:spPr>
        <p:txBody>
          <a:bodyPr/>
          <a:lstStyle/>
          <a:p>
            <a:pPr marL="0" indent="0">
              <a:lnSpc>
                <a:spcPct val="150000"/>
              </a:lnSpc>
              <a:buNone/>
            </a:pPr>
            <a:r>
              <a:rPr lang="en-US" sz="3200" dirty="0">
                <a:latin typeface="+mj-lt"/>
              </a:rPr>
              <a:t>Why should we, as a church, pay attention to Lifestyle Medicine and the DREAM framework?   </a:t>
            </a:r>
            <a:r>
              <a:rPr lang="en-US" sz="3600" dirty="0">
                <a:latin typeface="+mj-lt"/>
              </a:rPr>
              <a:t>Because: </a:t>
            </a:r>
          </a:p>
          <a:p>
            <a:pPr>
              <a:lnSpc>
                <a:spcPct val="200000"/>
              </a:lnSpc>
            </a:pPr>
            <a:r>
              <a:rPr lang="en-US" dirty="0">
                <a:latin typeface="Arial Black" panose="020B0A04020102020204" pitchFamily="34" charset="0"/>
              </a:rPr>
              <a:t>Our mission depends on it</a:t>
            </a:r>
          </a:p>
          <a:p>
            <a:pPr lvl="0">
              <a:lnSpc>
                <a:spcPct val="200000"/>
              </a:lnSpc>
            </a:pPr>
            <a:r>
              <a:rPr lang="en-US" dirty="0">
                <a:latin typeface="Arial Black" panose="020B0A04020102020204" pitchFamily="34" charset="0"/>
              </a:rPr>
              <a:t>A sick church cannot be a strong witness</a:t>
            </a:r>
          </a:p>
          <a:p>
            <a:pPr lvl="0">
              <a:lnSpc>
                <a:spcPct val="200000"/>
              </a:lnSpc>
            </a:pPr>
            <a:r>
              <a:rPr lang="en-US" dirty="0">
                <a:latin typeface="Arial Black" panose="020B0A04020102020204" pitchFamily="34" charset="0"/>
              </a:rPr>
              <a:t>A weary congregation cannot serve effectively</a:t>
            </a:r>
          </a:p>
          <a:p>
            <a:pPr lvl="0">
              <a:lnSpc>
                <a:spcPct val="200000"/>
              </a:lnSpc>
            </a:pPr>
            <a:r>
              <a:rPr lang="en-US" dirty="0">
                <a:latin typeface="Arial Black" panose="020B0A04020102020204" pitchFamily="34" charset="0"/>
              </a:rPr>
              <a:t>An unhealthy body cannot fully worship with joy</a:t>
            </a:r>
          </a:p>
        </p:txBody>
      </p:sp>
      <p:sp>
        <p:nvSpPr>
          <p:cNvPr id="5" name="Slide Number Placeholder 4"/>
          <p:cNvSpPr>
            <a:spLocks noGrp="1"/>
          </p:cNvSpPr>
          <p:nvPr>
            <p:ph type="sldNum" sz="quarter" idx="12"/>
          </p:nvPr>
        </p:nvSpPr>
        <p:spPr/>
        <p:txBody>
          <a:bodyPr/>
          <a:lstStyle/>
          <a:p>
            <a:fld id="{67273AFF-68FC-4575-A8EA-5FA721A063CA}" type="slidenum">
              <a:rPr lang="en-US" smtClean="0"/>
              <a:t>52</a:t>
            </a:fld>
            <a:endParaRPr lang="en-US"/>
          </a:p>
        </p:txBody>
      </p:sp>
    </p:spTree>
    <p:extLst>
      <p:ext uri="{BB962C8B-B14F-4D97-AF65-F5344CB8AC3E}">
        <p14:creationId xmlns:p14="http://schemas.microsoft.com/office/powerpoint/2010/main" val="33772656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592428"/>
          </a:xfrm>
        </p:spPr>
        <p:txBody>
          <a:bodyPr>
            <a:normAutofit/>
          </a:bodyPr>
          <a:lstStyle/>
          <a:p>
            <a:r>
              <a:rPr lang="en-US" sz="3200" dirty="0">
                <a:latin typeface="Arial Black" panose="020B0A04020102020204" pitchFamily="34" charset="0"/>
              </a:rPr>
              <a:t>A Call to Renewal</a:t>
            </a:r>
          </a:p>
        </p:txBody>
      </p:sp>
      <p:sp>
        <p:nvSpPr>
          <p:cNvPr id="3" name="Content Placeholder 2"/>
          <p:cNvSpPr>
            <a:spLocks noGrp="1"/>
          </p:cNvSpPr>
          <p:nvPr>
            <p:ph idx="1"/>
          </p:nvPr>
        </p:nvSpPr>
        <p:spPr>
          <a:xfrm>
            <a:off x="103031" y="592429"/>
            <a:ext cx="11250769" cy="6265570"/>
          </a:xfrm>
        </p:spPr>
        <p:txBody>
          <a:bodyPr>
            <a:normAutofit/>
          </a:bodyPr>
          <a:lstStyle/>
          <a:p>
            <a:pPr marL="0" indent="0">
              <a:buNone/>
            </a:pPr>
            <a:endParaRPr lang="en-US" sz="3200" dirty="0">
              <a:latin typeface="+mj-lt"/>
            </a:endParaRPr>
          </a:p>
          <a:p>
            <a:pPr marL="0" indent="0">
              <a:buNone/>
            </a:pPr>
            <a:r>
              <a:rPr lang="en-US" sz="3200" dirty="0">
                <a:latin typeface="+mj-lt"/>
              </a:rPr>
              <a:t>As we begin this journey, let us each ask ourselves:</a:t>
            </a:r>
          </a:p>
          <a:p>
            <a:pPr lvl="0">
              <a:lnSpc>
                <a:spcPct val="100000"/>
              </a:lnSpc>
            </a:pPr>
            <a:r>
              <a:rPr lang="en-US" dirty="0">
                <a:latin typeface="Arial Black" panose="020B0A04020102020204" pitchFamily="34" charset="0"/>
              </a:rPr>
              <a:t>What one change can I make this week?</a:t>
            </a:r>
          </a:p>
          <a:p>
            <a:pPr lvl="0">
              <a:lnSpc>
                <a:spcPct val="100000"/>
              </a:lnSpc>
            </a:pPr>
            <a:r>
              <a:rPr lang="en-US" dirty="0">
                <a:latin typeface="Arial Black" panose="020B0A04020102020204" pitchFamily="34" charset="0"/>
              </a:rPr>
              <a:t>Can I eat more fruits and vegetables?</a:t>
            </a:r>
          </a:p>
          <a:p>
            <a:pPr lvl="0">
              <a:lnSpc>
                <a:spcPct val="100000"/>
              </a:lnSpc>
            </a:pPr>
            <a:r>
              <a:rPr lang="en-US" dirty="0">
                <a:latin typeface="Arial Black" panose="020B0A04020102020204" pitchFamily="34" charset="0"/>
              </a:rPr>
              <a:t>Can I sleep a little earlier?</a:t>
            </a:r>
          </a:p>
          <a:p>
            <a:pPr lvl="0">
              <a:lnSpc>
                <a:spcPct val="100000"/>
              </a:lnSpc>
            </a:pPr>
            <a:r>
              <a:rPr lang="en-US" dirty="0">
                <a:latin typeface="Arial Black" panose="020B0A04020102020204" pitchFamily="34" charset="0"/>
              </a:rPr>
              <a:t>Can I walk more and sit less?</a:t>
            </a:r>
          </a:p>
          <a:p>
            <a:pPr lvl="0">
              <a:lnSpc>
                <a:spcPct val="100000"/>
              </a:lnSpc>
            </a:pPr>
            <a:r>
              <a:rPr lang="en-US" dirty="0">
                <a:latin typeface="Arial Black" panose="020B0A04020102020204" pitchFamily="34" charset="0"/>
              </a:rPr>
              <a:t>Can I cut back on harmful habits?</a:t>
            </a:r>
          </a:p>
          <a:p>
            <a:pPr lvl="0">
              <a:lnSpc>
                <a:spcPct val="100000"/>
              </a:lnSpc>
            </a:pPr>
            <a:r>
              <a:rPr lang="en-US" dirty="0">
                <a:latin typeface="Arial Black" panose="020B0A04020102020204" pitchFamily="34" charset="0"/>
              </a:rPr>
              <a:t>Can I reach out to a friend or join a fellowship group?</a:t>
            </a:r>
          </a:p>
          <a:p>
            <a:pPr lvl="0">
              <a:lnSpc>
                <a:spcPct val="100000"/>
              </a:lnSpc>
            </a:pPr>
            <a:r>
              <a:rPr lang="en-US" dirty="0">
                <a:latin typeface="Arial Black" panose="020B0A04020102020204" pitchFamily="34" charset="0"/>
              </a:rPr>
              <a:t>Can I replace worry with prayer</a:t>
            </a:r>
            <a:r>
              <a:rPr lang="en-US" dirty="0"/>
              <a:t>?</a:t>
            </a:r>
          </a:p>
          <a:p>
            <a:pPr marL="0" lvl="0" indent="0">
              <a:lnSpc>
                <a:spcPct val="100000"/>
              </a:lnSpc>
              <a:buNone/>
            </a:pPr>
            <a:endParaRPr lang="en-US" b="1" dirty="0"/>
          </a:p>
          <a:p>
            <a:pPr marL="0" indent="0">
              <a:buNone/>
            </a:pPr>
            <a:r>
              <a:rPr lang="en-US" sz="3600" b="1" dirty="0"/>
              <a:t>Small steps, done faithfully, bring lasting change</a:t>
            </a:r>
            <a:endParaRPr lang="en-US" sz="3600" dirty="0"/>
          </a:p>
        </p:txBody>
      </p:sp>
      <p:sp>
        <p:nvSpPr>
          <p:cNvPr id="5" name="Slide Number Placeholder 4"/>
          <p:cNvSpPr>
            <a:spLocks noGrp="1"/>
          </p:cNvSpPr>
          <p:nvPr>
            <p:ph type="sldNum" sz="quarter" idx="12"/>
          </p:nvPr>
        </p:nvSpPr>
        <p:spPr/>
        <p:txBody>
          <a:bodyPr/>
          <a:lstStyle/>
          <a:p>
            <a:fld id="{67273AFF-68FC-4575-A8EA-5FA721A063CA}" type="slidenum">
              <a:rPr lang="en-US" smtClean="0"/>
              <a:t>53</a:t>
            </a:fld>
            <a:endParaRPr lang="en-US"/>
          </a:p>
        </p:txBody>
      </p:sp>
    </p:spTree>
    <p:extLst>
      <p:ext uri="{BB962C8B-B14F-4D97-AF65-F5344CB8AC3E}">
        <p14:creationId xmlns:p14="http://schemas.microsoft.com/office/powerpoint/2010/main" val="15050618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296213"/>
          </a:xfrm>
        </p:spPr>
        <p:txBody>
          <a:bodyPr>
            <a:normAutofit fontScale="90000"/>
          </a:bodyPr>
          <a:lstStyle/>
          <a:p>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73488" y="148107"/>
            <a:ext cx="10357466" cy="7023574"/>
          </a:xfrm>
        </p:spPr>
      </p:pic>
      <p:sp>
        <p:nvSpPr>
          <p:cNvPr id="5" name="Slide Number Placeholder 4"/>
          <p:cNvSpPr>
            <a:spLocks noGrp="1"/>
          </p:cNvSpPr>
          <p:nvPr>
            <p:ph type="sldNum" sz="quarter" idx="12"/>
          </p:nvPr>
        </p:nvSpPr>
        <p:spPr/>
        <p:txBody>
          <a:bodyPr/>
          <a:lstStyle/>
          <a:p>
            <a:fld id="{67273AFF-68FC-4575-A8EA-5FA721A063CA}" type="slidenum">
              <a:rPr lang="en-US" smtClean="0"/>
              <a:t>54</a:t>
            </a:fld>
            <a:endParaRPr lang="en-US"/>
          </a:p>
        </p:txBody>
      </p:sp>
    </p:spTree>
    <p:extLst>
      <p:ext uri="{BB962C8B-B14F-4D97-AF65-F5344CB8AC3E}">
        <p14:creationId xmlns:p14="http://schemas.microsoft.com/office/powerpoint/2010/main" val="36681600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789" y="1"/>
            <a:ext cx="11225011" cy="631064"/>
          </a:xfrm>
        </p:spPr>
        <p:txBody>
          <a:bodyPr>
            <a:normAutofit/>
          </a:bodyPr>
          <a:lstStyle/>
          <a:p>
            <a:r>
              <a:rPr lang="en-US" sz="3200" dirty="0">
                <a:latin typeface="Arial Black" panose="020B0A04020102020204" pitchFamily="34" charset="0"/>
              </a:rPr>
              <a:t>CONCLUSION </a:t>
            </a:r>
          </a:p>
        </p:txBody>
      </p:sp>
      <p:sp>
        <p:nvSpPr>
          <p:cNvPr id="3" name="Content Placeholder 2"/>
          <p:cNvSpPr>
            <a:spLocks noGrp="1"/>
          </p:cNvSpPr>
          <p:nvPr>
            <p:ph idx="1"/>
          </p:nvPr>
        </p:nvSpPr>
        <p:spPr>
          <a:xfrm>
            <a:off x="128788" y="631066"/>
            <a:ext cx="11487956" cy="6226934"/>
          </a:xfrm>
        </p:spPr>
        <p:txBody>
          <a:bodyPr>
            <a:normAutofit/>
          </a:bodyPr>
          <a:lstStyle/>
          <a:p>
            <a:pPr marL="0" indent="0" algn="just">
              <a:lnSpc>
                <a:spcPct val="150000"/>
              </a:lnSpc>
              <a:buNone/>
            </a:pPr>
            <a:r>
              <a:rPr lang="en-US" dirty="0">
                <a:latin typeface="Arial Black" panose="020B0A04020102020204" pitchFamily="34" charset="0"/>
              </a:rPr>
              <a:t>As we conclude, I invite you to make a commitment today—not just to hear this message but to live it. Lifestyle change is not easy, but with God’s help, it is possible.</a:t>
            </a:r>
          </a:p>
          <a:p>
            <a:pPr marL="0" indent="0" algn="just">
              <a:lnSpc>
                <a:spcPct val="150000"/>
              </a:lnSpc>
              <a:buNone/>
            </a:pPr>
            <a:r>
              <a:rPr lang="en-US" dirty="0">
                <a:latin typeface="Arial Black" panose="020B0A04020102020204" pitchFamily="34" charset="0"/>
              </a:rPr>
              <a:t>Start with one step. Maybe it is drinking more water instead of soda. Maybe it is going to bed earlier, taking a walk after dinner, reducing alcohol, calling a friend, or praying instead of worrying. Small steps, done faithfully, lead to transformation.</a:t>
            </a:r>
          </a:p>
          <a:p>
            <a:pPr marL="0" indent="0" algn="just">
              <a:lnSpc>
                <a:spcPct val="150000"/>
              </a:lnSpc>
              <a:buNone/>
            </a:pPr>
            <a:endParaRPr lang="en-US" dirty="0"/>
          </a:p>
        </p:txBody>
      </p:sp>
      <p:sp>
        <p:nvSpPr>
          <p:cNvPr id="5" name="Slide Number Placeholder 4"/>
          <p:cNvSpPr>
            <a:spLocks noGrp="1"/>
          </p:cNvSpPr>
          <p:nvPr>
            <p:ph type="sldNum" sz="quarter" idx="12"/>
          </p:nvPr>
        </p:nvSpPr>
        <p:spPr/>
        <p:txBody>
          <a:bodyPr/>
          <a:lstStyle/>
          <a:p>
            <a:fld id="{67273AFF-68FC-4575-A8EA-5FA721A063CA}" type="slidenum">
              <a:rPr lang="en-US" smtClean="0"/>
              <a:t>55</a:t>
            </a:fld>
            <a:endParaRPr lang="en-US"/>
          </a:p>
        </p:txBody>
      </p:sp>
    </p:spTree>
    <p:extLst>
      <p:ext uri="{BB962C8B-B14F-4D97-AF65-F5344CB8AC3E}">
        <p14:creationId xmlns:p14="http://schemas.microsoft.com/office/powerpoint/2010/main" val="6611760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643943"/>
          </a:xfrm>
        </p:spPr>
        <p:txBody>
          <a:bodyPr>
            <a:normAutofit/>
          </a:bodyPr>
          <a:lstStyle/>
          <a:p>
            <a:r>
              <a:rPr lang="en-US" sz="3200" dirty="0">
                <a:latin typeface="Arial Black" panose="020B0A04020102020204" pitchFamily="34" charset="0"/>
              </a:rPr>
              <a:t>CONCLUSION </a:t>
            </a:r>
          </a:p>
        </p:txBody>
      </p:sp>
      <p:sp>
        <p:nvSpPr>
          <p:cNvPr id="3" name="Content Placeholder 2"/>
          <p:cNvSpPr>
            <a:spLocks noGrp="1"/>
          </p:cNvSpPr>
          <p:nvPr>
            <p:ph idx="1"/>
          </p:nvPr>
        </p:nvSpPr>
        <p:spPr>
          <a:xfrm>
            <a:off x="0" y="782435"/>
            <a:ext cx="11353800" cy="5863063"/>
          </a:xfrm>
        </p:spPr>
        <p:txBody>
          <a:bodyPr/>
          <a:lstStyle/>
          <a:p>
            <a:pPr marL="0" indent="0" algn="just">
              <a:lnSpc>
                <a:spcPct val="150000"/>
              </a:lnSpc>
              <a:buNone/>
            </a:pPr>
            <a:r>
              <a:rPr lang="en-US" dirty="0">
                <a:latin typeface="Arial Black" panose="020B0A04020102020204" pitchFamily="34" charset="0"/>
              </a:rPr>
              <a:t>Together, as a church, let us encourage one another. Let us be accountable, share testimonies, and celebrate victories. In doing so, we will not only improve our health but also strengthen our witness for Christ.</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1576" y="3616194"/>
            <a:ext cx="5141354" cy="3241806"/>
          </a:xfrm>
          <a:prstGeom prst="rect">
            <a:avLst/>
          </a:prstGeom>
        </p:spPr>
      </p:pic>
      <p:sp>
        <p:nvSpPr>
          <p:cNvPr id="9" name="Slide Number Placeholder 8"/>
          <p:cNvSpPr>
            <a:spLocks noGrp="1"/>
          </p:cNvSpPr>
          <p:nvPr>
            <p:ph type="sldNum" sz="quarter" idx="12"/>
          </p:nvPr>
        </p:nvSpPr>
        <p:spPr/>
        <p:txBody>
          <a:bodyPr/>
          <a:lstStyle/>
          <a:p>
            <a:fld id="{67273AFF-68FC-4575-A8EA-5FA721A063CA}" type="slidenum">
              <a:rPr lang="en-US" smtClean="0"/>
              <a:t>56</a:t>
            </a:fld>
            <a:endParaRPr lang="en-US"/>
          </a:p>
        </p:txBody>
      </p:sp>
    </p:spTree>
    <p:extLst>
      <p:ext uri="{BB962C8B-B14F-4D97-AF65-F5344CB8AC3E}">
        <p14:creationId xmlns:p14="http://schemas.microsoft.com/office/powerpoint/2010/main" val="34968662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031" y="-347730"/>
            <a:ext cx="11250769" cy="347730"/>
          </a:xfrm>
        </p:spPr>
        <p:txBody>
          <a:bodyPr>
            <a:normAutofit fontScale="90000"/>
          </a:bodyPr>
          <a:lstStyle/>
          <a:p>
            <a:endParaRPr lang="en-US" dirty="0"/>
          </a:p>
        </p:txBody>
      </p:sp>
      <p:sp>
        <p:nvSpPr>
          <p:cNvPr id="3" name="Content Placeholder 2"/>
          <p:cNvSpPr>
            <a:spLocks noGrp="1"/>
          </p:cNvSpPr>
          <p:nvPr>
            <p:ph idx="1"/>
          </p:nvPr>
        </p:nvSpPr>
        <p:spPr>
          <a:xfrm>
            <a:off x="103031" y="824248"/>
            <a:ext cx="11822806" cy="5885645"/>
          </a:xfrm>
        </p:spPr>
        <p:txBody>
          <a:bodyPr>
            <a:normAutofit fontScale="92500" lnSpcReduction="10000"/>
          </a:bodyPr>
          <a:lstStyle/>
          <a:p>
            <a:pPr marL="0" indent="0">
              <a:buNone/>
            </a:pPr>
            <a:endParaRPr lang="en-US" b="1" dirty="0"/>
          </a:p>
          <a:p>
            <a:pPr marL="0" indent="0">
              <a:lnSpc>
                <a:spcPct val="160000"/>
              </a:lnSpc>
              <a:buNone/>
            </a:pPr>
            <a:r>
              <a:rPr lang="en-US" b="1" dirty="0">
                <a:latin typeface="Arial Black" panose="020B0A04020102020204" pitchFamily="34" charset="0"/>
              </a:rPr>
              <a:t>May our diet honor Him!!!!</a:t>
            </a:r>
            <a:br>
              <a:rPr lang="en-US" b="1" dirty="0">
                <a:latin typeface="Arial Black" panose="020B0A04020102020204" pitchFamily="34" charset="0"/>
              </a:rPr>
            </a:br>
            <a:r>
              <a:rPr lang="en-US" b="1" dirty="0">
                <a:latin typeface="Arial Black" panose="020B0A04020102020204" pitchFamily="34" charset="0"/>
              </a:rPr>
              <a:t>May our sleep refresh us!!!</a:t>
            </a:r>
            <a:br>
              <a:rPr lang="en-US" b="1" dirty="0">
                <a:latin typeface="Arial Black" panose="020B0A04020102020204" pitchFamily="34" charset="0"/>
              </a:rPr>
            </a:br>
            <a:r>
              <a:rPr lang="en-US" b="1" dirty="0">
                <a:latin typeface="Arial Black" panose="020B0A04020102020204" pitchFamily="34" charset="0"/>
              </a:rPr>
              <a:t>May our exercise strengthen us!!!</a:t>
            </a:r>
            <a:br>
              <a:rPr lang="en-US" b="1" dirty="0">
                <a:latin typeface="Arial Black" panose="020B0A04020102020204" pitchFamily="34" charset="0"/>
              </a:rPr>
            </a:br>
            <a:r>
              <a:rPr lang="en-US" b="1" dirty="0">
                <a:latin typeface="Arial Black" panose="020B0A04020102020204" pitchFamily="34" charset="0"/>
              </a:rPr>
              <a:t>May our choices keep us holy!!!</a:t>
            </a:r>
            <a:br>
              <a:rPr lang="en-US" b="1" dirty="0">
                <a:latin typeface="Arial Black" panose="020B0A04020102020204" pitchFamily="34" charset="0"/>
              </a:rPr>
            </a:br>
            <a:r>
              <a:rPr lang="en-US" b="1" dirty="0">
                <a:latin typeface="Arial Black" panose="020B0A04020102020204" pitchFamily="34" charset="0"/>
              </a:rPr>
              <a:t>May our relationships reflect His love!!!</a:t>
            </a:r>
          </a:p>
          <a:p>
            <a:pPr marL="0" indent="0">
              <a:lnSpc>
                <a:spcPct val="160000"/>
              </a:lnSpc>
              <a:buNone/>
            </a:pPr>
            <a:r>
              <a:rPr lang="en-US" b="1" dirty="0">
                <a:latin typeface="Arial Black" panose="020B0A04020102020204" pitchFamily="34" charset="0"/>
              </a:rPr>
              <a:t>May our peace reveal His presence!!!</a:t>
            </a:r>
            <a:endParaRPr lang="en-US" dirty="0">
              <a:latin typeface="Arial Black" panose="020B0A04020102020204" pitchFamily="34" charset="0"/>
            </a:endParaRPr>
          </a:p>
          <a:p>
            <a:pPr marL="0" indent="0">
              <a:buNone/>
            </a:pPr>
            <a:endParaRPr lang="en-US" dirty="0"/>
          </a:p>
          <a:p>
            <a:pPr marL="0" indent="0">
              <a:buNone/>
            </a:pPr>
            <a:endParaRPr lang="en-US" dirty="0"/>
          </a:p>
          <a:p>
            <a:pPr marL="0" indent="0">
              <a:buNone/>
            </a:pPr>
            <a:r>
              <a:rPr lang="en-US" sz="3900" dirty="0">
                <a:latin typeface="+mj-lt"/>
              </a:rPr>
              <a:t>Let us live the </a:t>
            </a:r>
            <a:r>
              <a:rPr lang="en-US" sz="3900" dirty="0">
                <a:latin typeface="Arial Black" panose="020B0A04020102020204" pitchFamily="34" charset="0"/>
              </a:rPr>
              <a:t>DREAMS</a:t>
            </a:r>
            <a:r>
              <a:rPr lang="en-US" sz="3900" dirty="0">
                <a:latin typeface="+mj-lt"/>
              </a:rPr>
              <a:t> lifestyle</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7826" y="270456"/>
            <a:ext cx="4748011" cy="5473520"/>
          </a:xfrm>
          <a:prstGeom prst="rect">
            <a:avLst/>
          </a:prstGeom>
        </p:spPr>
      </p:pic>
      <p:sp>
        <p:nvSpPr>
          <p:cNvPr id="8" name="Slide Number Placeholder 7"/>
          <p:cNvSpPr>
            <a:spLocks noGrp="1"/>
          </p:cNvSpPr>
          <p:nvPr>
            <p:ph type="sldNum" sz="quarter" idx="12"/>
          </p:nvPr>
        </p:nvSpPr>
        <p:spPr/>
        <p:txBody>
          <a:bodyPr/>
          <a:lstStyle/>
          <a:p>
            <a:fld id="{67273AFF-68FC-4575-A8EA-5FA721A063CA}" type="slidenum">
              <a:rPr lang="en-US" smtClean="0"/>
              <a:t>57</a:t>
            </a:fld>
            <a:endParaRPr lang="en-US"/>
          </a:p>
        </p:txBody>
      </p:sp>
    </p:spTree>
    <p:extLst>
      <p:ext uri="{BB962C8B-B14F-4D97-AF65-F5344CB8AC3E}">
        <p14:creationId xmlns:p14="http://schemas.microsoft.com/office/powerpoint/2010/main" val="22807418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7273AFF-68FC-4575-A8EA-5FA721A063CA}" type="slidenum">
              <a:rPr lang="en-US" smtClean="0"/>
              <a:t>58</a:t>
            </a:fld>
            <a:endParaRPr lang="en-US"/>
          </a:p>
        </p:txBody>
      </p:sp>
      <p:pic>
        <p:nvPicPr>
          <p:cNvPr id="1026" name="Picture 2" descr="Thank you for your listening, White background with No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5600"/>
            <a:ext cx="12115306" cy="7408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1248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0515600" cy="476518"/>
          </a:xfrm>
        </p:spPr>
        <p:txBody>
          <a:bodyPr>
            <a:normAutofit fontScale="90000"/>
          </a:bodyPr>
          <a:lstStyle/>
          <a:p>
            <a:br>
              <a:rPr lang="en-US" dirty="0"/>
            </a:br>
            <a:r>
              <a:rPr lang="en-US" dirty="0">
                <a:latin typeface="Arial Black" panose="020B0A04020102020204" pitchFamily="34" charset="0"/>
              </a:rPr>
              <a:t>REFERENCES</a:t>
            </a:r>
            <a:br>
              <a:rPr lang="en-US" dirty="0"/>
            </a:br>
            <a:r>
              <a:rPr lang="en-US" dirty="0"/>
              <a:t> </a:t>
            </a:r>
          </a:p>
        </p:txBody>
      </p:sp>
      <p:sp>
        <p:nvSpPr>
          <p:cNvPr id="3" name="Content Placeholder 2"/>
          <p:cNvSpPr>
            <a:spLocks noGrp="1"/>
          </p:cNvSpPr>
          <p:nvPr>
            <p:ph idx="1"/>
          </p:nvPr>
        </p:nvSpPr>
        <p:spPr>
          <a:xfrm>
            <a:off x="218941" y="476519"/>
            <a:ext cx="11134859" cy="6381481"/>
          </a:xfrm>
        </p:spPr>
        <p:txBody>
          <a:bodyPr>
            <a:normAutofit fontScale="92500" lnSpcReduction="10000"/>
          </a:bodyPr>
          <a:lstStyle/>
          <a:p>
            <a:pPr marL="0" indent="0">
              <a:buNone/>
            </a:pPr>
            <a:endParaRPr lang="en-US" dirty="0"/>
          </a:p>
          <a:p>
            <a:pPr algn="just"/>
            <a:r>
              <a:rPr lang="en-US" dirty="0">
                <a:latin typeface="Arial Black" panose="020B0A04020102020204" pitchFamily="34" charset="0"/>
              </a:rPr>
              <a:t> American College of Lifestyle Medicine. Lifestyle Medicine Core Pillars. ACLM.</a:t>
            </a:r>
          </a:p>
          <a:p>
            <a:pPr algn="just"/>
            <a:r>
              <a:rPr lang="en-US" dirty="0">
                <a:latin typeface="Arial Black" panose="020B0A04020102020204" pitchFamily="34" charset="0"/>
              </a:rPr>
              <a:t>Harvard T.H. Chan School of Public Health. Healthy Eating Plate.</a:t>
            </a:r>
          </a:p>
          <a:p>
            <a:pPr algn="just"/>
            <a:r>
              <a:rPr lang="en-US" dirty="0">
                <a:latin typeface="Arial Black" panose="020B0A04020102020204" pitchFamily="34" charset="0"/>
              </a:rPr>
              <a:t>Holt-</a:t>
            </a:r>
            <a:r>
              <a:rPr lang="en-US" dirty="0" err="1">
                <a:latin typeface="Arial Black" panose="020B0A04020102020204" pitchFamily="34" charset="0"/>
              </a:rPr>
              <a:t>Lunstad</a:t>
            </a:r>
            <a:r>
              <a:rPr lang="en-US" dirty="0">
                <a:latin typeface="Arial Black" panose="020B0A04020102020204" pitchFamily="34" charset="0"/>
              </a:rPr>
              <a:t> J, </a:t>
            </a:r>
            <a:r>
              <a:rPr lang="en-US" i="1" dirty="0">
                <a:latin typeface="Arial Black" panose="020B0A04020102020204" pitchFamily="34" charset="0"/>
              </a:rPr>
              <a:t>et al</a:t>
            </a:r>
            <a:r>
              <a:rPr lang="en-US" dirty="0">
                <a:latin typeface="Arial Black" panose="020B0A04020102020204" pitchFamily="34" charset="0"/>
              </a:rPr>
              <a:t>. Social relationships and mortality risk. </a:t>
            </a:r>
            <a:r>
              <a:rPr lang="en-US" dirty="0" err="1">
                <a:latin typeface="Arial Black" panose="020B0A04020102020204" pitchFamily="34" charset="0"/>
              </a:rPr>
              <a:t>PLoS</a:t>
            </a:r>
            <a:r>
              <a:rPr lang="en-US" dirty="0">
                <a:latin typeface="Arial Black" panose="020B0A04020102020204" pitchFamily="34" charset="0"/>
              </a:rPr>
              <a:t> Medicine.</a:t>
            </a:r>
          </a:p>
          <a:p>
            <a:pPr algn="just"/>
            <a:r>
              <a:rPr lang="en-US" dirty="0">
                <a:latin typeface="Arial Black" panose="020B0A04020102020204" pitchFamily="34" charset="0"/>
              </a:rPr>
              <a:t>American College of Sports Medicine. Exercise Guidelines. 2021.</a:t>
            </a:r>
          </a:p>
          <a:p>
            <a:pPr algn="just"/>
            <a:r>
              <a:rPr lang="en-US" dirty="0">
                <a:latin typeface="Arial Black" panose="020B0A04020102020204" pitchFamily="34" charset="0"/>
              </a:rPr>
              <a:t>UNODC. World Drug Report. United Nations.</a:t>
            </a:r>
          </a:p>
          <a:p>
            <a:pPr algn="just"/>
            <a:r>
              <a:rPr lang="en-US" dirty="0">
                <a:latin typeface="Arial Black" panose="020B0A04020102020204" pitchFamily="34" charset="0"/>
              </a:rPr>
              <a:t> </a:t>
            </a:r>
            <a:r>
              <a:rPr lang="en-US" dirty="0" err="1">
                <a:latin typeface="Arial Black" panose="020B0A04020102020204" pitchFamily="34" charset="0"/>
              </a:rPr>
              <a:t>Shanafelt</a:t>
            </a:r>
            <a:r>
              <a:rPr lang="en-US" dirty="0">
                <a:latin typeface="Arial Black" panose="020B0A04020102020204" pitchFamily="34" charset="0"/>
              </a:rPr>
              <a:t> TD, </a:t>
            </a:r>
            <a:r>
              <a:rPr lang="en-US" i="1" dirty="0">
                <a:latin typeface="Arial Black" panose="020B0A04020102020204" pitchFamily="34" charset="0"/>
              </a:rPr>
              <a:t>et al. </a:t>
            </a:r>
            <a:r>
              <a:rPr lang="en-US" dirty="0">
                <a:latin typeface="Arial Black" panose="020B0A04020102020204" pitchFamily="34" charset="0"/>
              </a:rPr>
              <a:t>Burnout and work-life balance. Mayo Clinic Proceedings. 2015.</a:t>
            </a:r>
          </a:p>
          <a:p>
            <a:pPr algn="just"/>
            <a:r>
              <a:rPr lang="en-US" dirty="0">
                <a:latin typeface="Arial Black" panose="020B0A04020102020204" pitchFamily="34" charset="0"/>
              </a:rPr>
              <a:t>Harvard Medical School. Healthy sleep overview.</a:t>
            </a:r>
          </a:p>
          <a:p>
            <a:pPr algn="just"/>
            <a:r>
              <a:rPr lang="en-US" dirty="0">
                <a:latin typeface="Arial Black" panose="020B0A04020102020204" pitchFamily="34" charset="0"/>
              </a:rPr>
              <a:t>World Health Organization (WHO).</a:t>
            </a:r>
          </a:p>
          <a:p>
            <a:pPr algn="just"/>
            <a:r>
              <a:rPr lang="en-US" dirty="0">
                <a:latin typeface="Arial Black" panose="020B0A04020102020204" pitchFamily="34" charset="0"/>
              </a:rPr>
              <a:t>Delays in seeking healthcare and their impact on health outcomes. WHO.</a:t>
            </a:r>
          </a:p>
          <a:p>
            <a:pPr marL="0" indent="0">
              <a:buNone/>
            </a:pPr>
            <a:endParaRPr lang="en-US" dirty="0"/>
          </a:p>
          <a:p>
            <a:endParaRPr lang="en-US" dirty="0"/>
          </a:p>
        </p:txBody>
      </p:sp>
      <p:sp>
        <p:nvSpPr>
          <p:cNvPr id="4" name="Slide Number Placeholder 3"/>
          <p:cNvSpPr>
            <a:spLocks noGrp="1"/>
          </p:cNvSpPr>
          <p:nvPr>
            <p:ph type="sldNum" sz="quarter" idx="12"/>
          </p:nvPr>
        </p:nvSpPr>
        <p:spPr/>
        <p:txBody>
          <a:bodyPr/>
          <a:lstStyle/>
          <a:p>
            <a:fld id="{67273AFF-68FC-4575-A8EA-5FA721A063CA}" type="slidenum">
              <a:rPr lang="en-US" smtClean="0"/>
              <a:t>59</a:t>
            </a:fld>
            <a:endParaRPr lang="en-US"/>
          </a:p>
        </p:txBody>
      </p:sp>
    </p:spTree>
    <p:extLst>
      <p:ext uri="{BB962C8B-B14F-4D97-AF65-F5344CB8AC3E}">
        <p14:creationId xmlns:p14="http://schemas.microsoft.com/office/powerpoint/2010/main" val="710521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1353800" cy="669701"/>
          </a:xfrm>
        </p:spPr>
        <p:txBody>
          <a:bodyPr>
            <a:normAutofit/>
          </a:bodyPr>
          <a:lstStyle/>
          <a:p>
            <a:r>
              <a:rPr lang="en-US" sz="3200" dirty="0">
                <a:latin typeface="Arial Black" panose="020B0A04020102020204" pitchFamily="34" charset="0"/>
              </a:rPr>
              <a:t>LIFESTYLE MEDICINE FRAMEWORK</a:t>
            </a:r>
          </a:p>
        </p:txBody>
      </p:sp>
      <p:sp>
        <p:nvSpPr>
          <p:cNvPr id="3" name="Content Placeholder 2"/>
          <p:cNvSpPr>
            <a:spLocks noGrp="1"/>
          </p:cNvSpPr>
          <p:nvPr>
            <p:ph idx="1"/>
          </p:nvPr>
        </p:nvSpPr>
        <p:spPr>
          <a:xfrm>
            <a:off x="0" y="821072"/>
            <a:ext cx="10515600" cy="6036927"/>
          </a:xfrm>
        </p:spPr>
        <p:txBody>
          <a:bodyPr>
            <a:normAutofit/>
          </a:bodyPr>
          <a:lstStyle/>
          <a:p>
            <a:pPr>
              <a:lnSpc>
                <a:spcPct val="150000"/>
              </a:lnSpc>
            </a:pPr>
            <a:r>
              <a:rPr lang="en-US" dirty="0">
                <a:latin typeface="Arial Black" panose="020B0A04020102020204" pitchFamily="34" charset="0"/>
              </a:rPr>
              <a:t>Each of these pillars is a gift from God. Together, they make up a holistic way of living that blesses our bodies, strengthens our minds, and enriches our spiritual walk</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25025" y="2910625"/>
            <a:ext cx="7624293" cy="3530033"/>
          </a:xfrm>
          <a:prstGeom prst="rect">
            <a:avLst/>
          </a:prstGeom>
        </p:spPr>
      </p:pic>
      <p:sp>
        <p:nvSpPr>
          <p:cNvPr id="8" name="Slide Number Placeholder 7"/>
          <p:cNvSpPr>
            <a:spLocks noGrp="1"/>
          </p:cNvSpPr>
          <p:nvPr>
            <p:ph type="sldNum" sz="quarter" idx="12"/>
          </p:nvPr>
        </p:nvSpPr>
        <p:spPr/>
        <p:txBody>
          <a:bodyPr/>
          <a:lstStyle/>
          <a:p>
            <a:fld id="{67273AFF-68FC-4575-A8EA-5FA721A063CA}" type="slidenum">
              <a:rPr lang="en-US" smtClean="0"/>
              <a:t>6</a:t>
            </a:fld>
            <a:endParaRPr lang="en-US"/>
          </a:p>
        </p:txBody>
      </p:sp>
    </p:spTree>
    <p:extLst>
      <p:ext uri="{BB962C8B-B14F-4D97-AF65-F5344CB8AC3E}">
        <p14:creationId xmlns:p14="http://schemas.microsoft.com/office/powerpoint/2010/main" val="385255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1353800" cy="528033"/>
          </a:xfrm>
        </p:spPr>
        <p:txBody>
          <a:bodyPr>
            <a:normAutofit fontScale="90000"/>
          </a:bodyPr>
          <a:lstStyle/>
          <a:p>
            <a:r>
              <a:rPr lang="en-US" sz="4000" dirty="0">
                <a:latin typeface="Arial Black" panose="020B0A04020102020204" pitchFamily="34" charset="0"/>
              </a:rPr>
              <a:t>Why Lifestyle Medicine?</a:t>
            </a:r>
          </a:p>
        </p:txBody>
      </p:sp>
      <p:sp>
        <p:nvSpPr>
          <p:cNvPr id="3" name="Content Placeholder 2"/>
          <p:cNvSpPr>
            <a:spLocks noGrp="1"/>
          </p:cNvSpPr>
          <p:nvPr>
            <p:ph idx="1"/>
          </p:nvPr>
        </p:nvSpPr>
        <p:spPr>
          <a:xfrm>
            <a:off x="0" y="862885"/>
            <a:ext cx="11353800" cy="5995115"/>
          </a:xfrm>
        </p:spPr>
        <p:txBody>
          <a:bodyPr/>
          <a:lstStyle/>
          <a:p>
            <a:pPr>
              <a:lnSpc>
                <a:spcPct val="100000"/>
              </a:lnSpc>
            </a:pPr>
            <a:r>
              <a:rPr lang="en-US" dirty="0">
                <a:latin typeface="Arial Black" panose="020B0A04020102020204" pitchFamily="34" charset="0"/>
              </a:rPr>
              <a:t>In today’s world, many illnesses are not caused by infections but by the way we live. These are called lifestyle diseases</a:t>
            </a:r>
          </a:p>
          <a:p>
            <a:pPr marL="0" indent="0">
              <a:lnSpc>
                <a:spcPct val="100000"/>
              </a:lnSpc>
              <a:buNone/>
            </a:pPr>
            <a:r>
              <a:rPr lang="en-US" sz="3600" dirty="0">
                <a:latin typeface="+mj-lt"/>
              </a:rPr>
              <a:t>Life style diseases are:</a:t>
            </a:r>
          </a:p>
          <a:p>
            <a:pPr>
              <a:lnSpc>
                <a:spcPct val="100000"/>
              </a:lnSpc>
            </a:pPr>
            <a:r>
              <a:rPr lang="en-US" dirty="0">
                <a:latin typeface="Arial Black" panose="020B0A04020102020204" pitchFamily="34" charset="0"/>
              </a:rPr>
              <a:t>Heart disease</a:t>
            </a:r>
          </a:p>
          <a:p>
            <a:pPr>
              <a:lnSpc>
                <a:spcPct val="100000"/>
              </a:lnSpc>
            </a:pPr>
            <a:r>
              <a:rPr lang="en-US" dirty="0">
                <a:latin typeface="Arial Black" panose="020B0A04020102020204" pitchFamily="34" charset="0"/>
              </a:rPr>
              <a:t>High blood pressure</a:t>
            </a:r>
          </a:p>
          <a:p>
            <a:pPr>
              <a:lnSpc>
                <a:spcPct val="100000"/>
              </a:lnSpc>
            </a:pPr>
            <a:r>
              <a:rPr lang="en-US" dirty="0">
                <a:latin typeface="Arial Black" panose="020B0A04020102020204" pitchFamily="34" charset="0"/>
              </a:rPr>
              <a:t>Diabetes</a:t>
            </a:r>
          </a:p>
          <a:p>
            <a:pPr>
              <a:lnSpc>
                <a:spcPct val="100000"/>
              </a:lnSpc>
            </a:pPr>
            <a:r>
              <a:rPr lang="en-US" dirty="0">
                <a:latin typeface="Arial Black" panose="020B0A04020102020204" pitchFamily="34" charset="0"/>
              </a:rPr>
              <a:t>Obesity </a:t>
            </a:r>
          </a:p>
          <a:p>
            <a:pPr>
              <a:lnSpc>
                <a:spcPct val="100000"/>
              </a:lnSpc>
            </a:pPr>
            <a:r>
              <a:rPr lang="en-US" dirty="0">
                <a:latin typeface="Arial Black" panose="020B0A04020102020204" pitchFamily="34" charset="0"/>
              </a:rPr>
              <a:t>Some cancers are strongly linked to poor diet, inactivity, stress, and harmful habits.</a:t>
            </a:r>
          </a:p>
          <a:p>
            <a:endParaRPr lang="en-US" dirty="0">
              <a:latin typeface="Arial Black" panose="020B0A040201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64440" y="1906072"/>
            <a:ext cx="4134118" cy="3065173"/>
          </a:xfrm>
          <a:prstGeom prst="rect">
            <a:avLst/>
          </a:prstGeom>
        </p:spPr>
      </p:pic>
      <p:sp>
        <p:nvSpPr>
          <p:cNvPr id="6" name="Slide Number Placeholder 5"/>
          <p:cNvSpPr>
            <a:spLocks noGrp="1"/>
          </p:cNvSpPr>
          <p:nvPr>
            <p:ph type="sldNum" sz="quarter" idx="12"/>
          </p:nvPr>
        </p:nvSpPr>
        <p:spPr/>
        <p:txBody>
          <a:bodyPr/>
          <a:lstStyle/>
          <a:p>
            <a:fld id="{67273AFF-68FC-4575-A8EA-5FA721A063CA}" type="slidenum">
              <a:rPr lang="en-US" smtClean="0"/>
              <a:t>7</a:t>
            </a:fld>
            <a:endParaRPr lang="en-US"/>
          </a:p>
        </p:txBody>
      </p:sp>
    </p:spTree>
    <p:extLst>
      <p:ext uri="{BB962C8B-B14F-4D97-AF65-F5344CB8AC3E}">
        <p14:creationId xmlns:p14="http://schemas.microsoft.com/office/powerpoint/2010/main" val="3288698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273" y="0"/>
            <a:ext cx="10515600" cy="536396"/>
          </a:xfrm>
        </p:spPr>
        <p:txBody>
          <a:bodyPr>
            <a:noAutofit/>
          </a:bodyPr>
          <a:lstStyle/>
          <a:p>
            <a:r>
              <a:rPr lang="en-US" sz="3600" dirty="0">
                <a:latin typeface="Arial Black" panose="020B0A04020102020204" pitchFamily="34" charset="0"/>
              </a:rPr>
              <a:t>Why Lifestyle Medicine?</a:t>
            </a:r>
            <a:endParaRPr lang="en-US" sz="3600" dirty="0"/>
          </a:p>
        </p:txBody>
      </p:sp>
      <p:sp>
        <p:nvSpPr>
          <p:cNvPr id="3" name="Content Placeholder 2"/>
          <p:cNvSpPr>
            <a:spLocks noGrp="1"/>
          </p:cNvSpPr>
          <p:nvPr>
            <p:ph idx="1"/>
          </p:nvPr>
        </p:nvSpPr>
        <p:spPr>
          <a:xfrm>
            <a:off x="-1" y="746974"/>
            <a:ext cx="11938716" cy="6111025"/>
          </a:xfrm>
        </p:spPr>
        <p:txBody>
          <a:bodyPr/>
          <a:lstStyle/>
          <a:p>
            <a:pPr>
              <a:lnSpc>
                <a:spcPct val="150000"/>
              </a:lnSpc>
            </a:pPr>
            <a:r>
              <a:rPr lang="en-US" dirty="0">
                <a:latin typeface="Arial Black" panose="020B0A04020102020204" pitchFamily="34" charset="0"/>
              </a:rPr>
              <a:t>Lifestyle Medicine teaches us that through simple, God-honoring habits, we can prevent, manage, and even reverse many of these diseases</a:t>
            </a:r>
          </a:p>
          <a:p>
            <a:pPr>
              <a:lnSpc>
                <a:spcPct val="150000"/>
              </a:lnSpc>
            </a:pPr>
            <a:r>
              <a:rPr lang="en-US" dirty="0">
                <a:latin typeface="Arial Black" panose="020B0A04020102020204" pitchFamily="34" charset="0"/>
              </a:rPr>
              <a:t>Science confirms what Scripture has always told us: </a:t>
            </a:r>
            <a:r>
              <a:rPr lang="en-US" sz="3600" i="1" dirty="0">
                <a:latin typeface="+mj-lt"/>
              </a:rPr>
              <a:t>“A cheerful heart is good medicine”</a:t>
            </a:r>
            <a:r>
              <a:rPr lang="en-US" sz="3600" dirty="0">
                <a:latin typeface="+mj-lt"/>
              </a:rPr>
              <a:t> (Proverbs 17:22) </a:t>
            </a:r>
          </a:p>
          <a:p>
            <a:pPr>
              <a:lnSpc>
                <a:spcPct val="150000"/>
              </a:lnSpc>
            </a:pPr>
            <a:r>
              <a:rPr lang="en-US" dirty="0">
                <a:latin typeface="Arial Black" panose="020B0A04020102020204" pitchFamily="34" charset="0"/>
              </a:rPr>
              <a:t>When we align our lifestyle with God’s design, we not only gain physical health but also mental peace and spiritual strength</a:t>
            </a:r>
            <a:r>
              <a:rPr lang="en-US" dirty="0"/>
              <a:t>.</a:t>
            </a:r>
          </a:p>
        </p:txBody>
      </p:sp>
      <p:sp>
        <p:nvSpPr>
          <p:cNvPr id="5" name="Slide Number Placeholder 4"/>
          <p:cNvSpPr>
            <a:spLocks noGrp="1"/>
          </p:cNvSpPr>
          <p:nvPr>
            <p:ph type="sldNum" sz="quarter" idx="12"/>
          </p:nvPr>
        </p:nvSpPr>
        <p:spPr/>
        <p:txBody>
          <a:bodyPr/>
          <a:lstStyle/>
          <a:p>
            <a:fld id="{67273AFF-68FC-4575-A8EA-5FA721A063CA}" type="slidenum">
              <a:rPr lang="en-US" smtClean="0"/>
              <a:t>8</a:t>
            </a:fld>
            <a:endParaRPr lang="en-US"/>
          </a:p>
        </p:txBody>
      </p:sp>
    </p:spTree>
    <p:extLst>
      <p:ext uri="{BB962C8B-B14F-4D97-AF65-F5344CB8AC3E}">
        <p14:creationId xmlns:p14="http://schemas.microsoft.com/office/powerpoint/2010/main" val="130425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1353800" cy="695459"/>
          </a:xfrm>
        </p:spPr>
        <p:txBody>
          <a:bodyPr>
            <a:normAutofit/>
          </a:bodyPr>
          <a:lstStyle/>
          <a:p>
            <a:r>
              <a:rPr lang="en-US" sz="3600" dirty="0">
                <a:latin typeface="Arial Black" panose="020B0A04020102020204" pitchFamily="34" charset="0"/>
              </a:rPr>
              <a:t>God’s Original Design for Health</a:t>
            </a:r>
          </a:p>
        </p:txBody>
      </p:sp>
      <p:sp>
        <p:nvSpPr>
          <p:cNvPr id="3" name="Content Placeholder 2"/>
          <p:cNvSpPr>
            <a:spLocks noGrp="1"/>
          </p:cNvSpPr>
          <p:nvPr>
            <p:ph idx="1"/>
          </p:nvPr>
        </p:nvSpPr>
        <p:spPr>
          <a:xfrm>
            <a:off x="270456" y="1094704"/>
            <a:ext cx="10915918" cy="5602310"/>
          </a:xfrm>
        </p:spPr>
        <p:txBody>
          <a:bodyPr/>
          <a:lstStyle/>
          <a:p>
            <a:pPr marL="0" indent="0">
              <a:buNone/>
            </a:pPr>
            <a:r>
              <a:rPr lang="en-US" sz="3600" dirty="0">
                <a:latin typeface="+mj-lt"/>
                <a:cs typeface="Arial" panose="020B0604020202020204" pitchFamily="34" charset="0"/>
              </a:rPr>
              <a:t>In Genesis, God created humankind and placed Adam and Eve in the Garden of Eden. There, He provided:</a:t>
            </a:r>
          </a:p>
          <a:p>
            <a:r>
              <a:rPr lang="en-US" dirty="0">
                <a:latin typeface="Arial Black" panose="020B0A04020102020204" pitchFamily="34" charset="0"/>
              </a:rPr>
              <a:t>Nutritious food:  (Genesis 1:29)</a:t>
            </a:r>
          </a:p>
          <a:p>
            <a:r>
              <a:rPr lang="en-US" dirty="0">
                <a:latin typeface="Arial Black" panose="020B0A04020102020204" pitchFamily="34" charset="0"/>
              </a:rPr>
              <a:t>Meaningful activity</a:t>
            </a:r>
          </a:p>
          <a:p>
            <a:r>
              <a:rPr lang="en-US" dirty="0">
                <a:latin typeface="Arial Black" panose="020B0A04020102020204" pitchFamily="34" charset="0"/>
              </a:rPr>
              <a:t>Rest:  (Genesis 2:2–3)</a:t>
            </a:r>
          </a:p>
          <a:p>
            <a:r>
              <a:rPr lang="en-US" dirty="0">
                <a:latin typeface="Arial Black" panose="020B0A04020102020204" pitchFamily="34" charset="0"/>
              </a:rPr>
              <a:t>Connection</a:t>
            </a:r>
          </a:p>
          <a:p>
            <a:r>
              <a:rPr lang="en-US" dirty="0">
                <a:latin typeface="Arial Black" panose="020B0A04020102020204" pitchFamily="34" charset="0"/>
              </a:rPr>
              <a:t>Peace</a:t>
            </a:r>
          </a:p>
          <a:p>
            <a:pPr marL="0" indent="0">
              <a:buNone/>
            </a:pPr>
            <a:r>
              <a:rPr lang="en-US" sz="3600" dirty="0">
                <a:latin typeface="+mj-lt"/>
              </a:rPr>
              <a:t>These were God’s blueprint for health</a:t>
            </a:r>
          </a:p>
          <a:p>
            <a:pPr marL="0" indent="0">
              <a:buNone/>
            </a:pPr>
            <a:r>
              <a:rPr lang="en-US" sz="3600" dirty="0">
                <a:latin typeface="+mj-lt"/>
              </a:rPr>
              <a:t>Today, through the</a:t>
            </a:r>
            <a:r>
              <a:rPr lang="en-US" sz="3600" dirty="0">
                <a:latin typeface="Arial Black" panose="020B0A04020102020204" pitchFamily="34" charset="0"/>
              </a:rPr>
              <a:t> </a:t>
            </a:r>
            <a:r>
              <a:rPr lang="en-US" sz="3600" b="1" dirty="0">
                <a:latin typeface="Arial Black" panose="020B0A04020102020204" pitchFamily="34" charset="0"/>
              </a:rPr>
              <a:t>DREAMS</a:t>
            </a:r>
            <a:r>
              <a:rPr lang="en-US" sz="3600" dirty="0">
                <a:latin typeface="Arial Black" panose="020B0A04020102020204" pitchFamily="34" charset="0"/>
              </a:rPr>
              <a:t> </a:t>
            </a:r>
            <a:r>
              <a:rPr lang="en-US" sz="3600" dirty="0">
                <a:latin typeface="+mj-lt"/>
              </a:rPr>
              <a:t>framework, we are being invited to return to that divine plan.</a:t>
            </a:r>
          </a:p>
          <a:p>
            <a:pPr marL="0" indent="0">
              <a:buNone/>
            </a:pPr>
            <a:endParaRPr lang="en-US" dirty="0">
              <a:latin typeface="Arial Black" panose="020B0A04020102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6868" y="2073500"/>
            <a:ext cx="4614153" cy="3374264"/>
          </a:xfrm>
          <a:prstGeom prst="rect">
            <a:avLst/>
          </a:prstGeom>
        </p:spPr>
      </p:pic>
      <p:sp>
        <p:nvSpPr>
          <p:cNvPr id="6" name="Slide Number Placeholder 5"/>
          <p:cNvSpPr>
            <a:spLocks noGrp="1"/>
          </p:cNvSpPr>
          <p:nvPr>
            <p:ph type="sldNum" sz="quarter" idx="12"/>
          </p:nvPr>
        </p:nvSpPr>
        <p:spPr/>
        <p:txBody>
          <a:bodyPr/>
          <a:lstStyle/>
          <a:p>
            <a:fld id="{67273AFF-68FC-4575-A8EA-5FA721A063CA}" type="slidenum">
              <a:rPr lang="en-US" smtClean="0"/>
              <a:t>9</a:t>
            </a:fld>
            <a:endParaRPr lang="en-US"/>
          </a:p>
        </p:txBody>
      </p:sp>
    </p:spTree>
    <p:extLst>
      <p:ext uri="{BB962C8B-B14F-4D97-AF65-F5344CB8AC3E}">
        <p14:creationId xmlns:p14="http://schemas.microsoft.com/office/powerpoint/2010/main" val="32582161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1170</TotalTime>
  <Words>4555</Words>
  <Application>Microsoft Macintosh PowerPoint</Application>
  <PresentationFormat>Widescreen</PresentationFormat>
  <Paragraphs>493</Paragraphs>
  <Slides>59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59</vt:i4>
      </vt:variant>
    </vt:vector>
  </HeadingPairs>
  <TitlesOfParts>
    <vt:vector size="65" baseType="lpstr">
      <vt:lpstr>Arial</vt:lpstr>
      <vt:lpstr>Arial Black</vt:lpstr>
      <vt:lpstr>Calibri</vt:lpstr>
      <vt:lpstr>Calibri Light</vt:lpstr>
      <vt:lpstr>Times New Roman</vt:lpstr>
      <vt:lpstr>Office Theme</vt:lpstr>
      <vt:lpstr>PowerPoint Presentation</vt:lpstr>
      <vt:lpstr>OUTLINE</vt:lpstr>
      <vt:lpstr>INTRODUCTION </vt:lpstr>
      <vt:lpstr>INTRODUCTION CONTD.</vt:lpstr>
      <vt:lpstr> LIFESTYLE MEDICINE FRAMEWORK</vt:lpstr>
      <vt:lpstr>LIFESTYLE MEDICINE FRAMEWORK</vt:lpstr>
      <vt:lpstr>Why Lifestyle Medicine?</vt:lpstr>
      <vt:lpstr>Why Lifestyle Medicine?</vt:lpstr>
      <vt:lpstr>God’s Original Design for Health</vt:lpstr>
      <vt:lpstr> Understanding the DREAMS Framework </vt:lpstr>
      <vt:lpstr>HEALTHY EATING: A practical guide for everyday          living</vt:lpstr>
      <vt:lpstr>          Why Healthy Eating Matters</vt:lpstr>
      <vt:lpstr>SOME Healthy Food Swaps</vt:lpstr>
      <vt:lpstr>  Some Healthy Food Swaps </vt:lpstr>
      <vt:lpstr>A Balanced Nigerian Meal Plate</vt:lpstr>
      <vt:lpstr>Healthy Eating Habits Beyond Food Choices</vt:lpstr>
      <vt:lpstr> Understanding the DREAMS Framework </vt:lpstr>
      <vt:lpstr>POSITIVE AND HEALTHY SOCIAL CONNECTIONS</vt:lpstr>
      <vt:lpstr>HOW SOCIAL CONNECTIONS AFFECT OUR HEALTH</vt:lpstr>
      <vt:lpstr>The Role of Social Media</vt:lpstr>
      <vt:lpstr>Practical ways to build positive social connection</vt:lpstr>
      <vt:lpstr> Understanding the DREAMS Framework</vt:lpstr>
      <vt:lpstr>Physical Exercise</vt:lpstr>
      <vt:lpstr>PHYSICAL FITNESS</vt:lpstr>
      <vt:lpstr>How Much Exercise Do We Need?</vt:lpstr>
      <vt:lpstr>Benefits of Physical Exercise</vt:lpstr>
      <vt:lpstr>FAITH AND EXERCISE</vt:lpstr>
      <vt:lpstr>Understanding the DREAMS Framework</vt:lpstr>
      <vt:lpstr>Reasons for Harmful Substances Abuse</vt:lpstr>
      <vt:lpstr>THE IMPACT ON FAMILIES AND COMMUNITIES</vt:lpstr>
      <vt:lpstr> Practical Steps to Avoid Risky Substances </vt:lpstr>
      <vt:lpstr>Church and Community Role</vt:lpstr>
      <vt:lpstr>Understanding the DREAMS Framework</vt:lpstr>
      <vt:lpstr>  Mental well being (Stress Management) </vt:lpstr>
      <vt:lpstr>Types of Stress</vt:lpstr>
      <vt:lpstr> HOW STRESS AFFECTS THE BODY AND MIND </vt:lpstr>
      <vt:lpstr> EFFECT OF CHRONIC STRESS </vt:lpstr>
      <vt:lpstr>STRATEGIES FOR STRESS MANAGEMENT</vt:lpstr>
      <vt:lpstr>Faith and Stress Management</vt:lpstr>
      <vt:lpstr>Faith and Stress Management</vt:lpstr>
      <vt:lpstr>Understanding the DREAMS Framework</vt:lpstr>
      <vt:lpstr>SLEEP HYGIENE (Adequate Restorative Sleep)</vt:lpstr>
      <vt:lpstr>THE SCIENCE OF SLEEP</vt:lpstr>
      <vt:lpstr> RAPID EYE MOVEMENT SLEEP(REM)SLEEP </vt:lpstr>
      <vt:lpstr>WHAT IS RESTORATIVE SLEEP?</vt:lpstr>
      <vt:lpstr>         How Much Sleep Do We Need?</vt:lpstr>
      <vt:lpstr>CONSEQUENCES OF POOR SLEEP</vt:lpstr>
      <vt:lpstr>STRATEGIES FOR RESTORATIVE SLEEP</vt:lpstr>
      <vt:lpstr>Health-Seeking Behaviour: A Lifestyle That Protects       Life and Honours God</vt:lpstr>
      <vt:lpstr>Health‑seeking Behaviour…..</vt:lpstr>
      <vt:lpstr>Components of Health-Seeking Behaviour</vt:lpstr>
      <vt:lpstr>Why This Matters for the Church</vt:lpstr>
      <vt:lpstr>A Call to Renewal</vt:lpstr>
      <vt:lpstr>PowerPoint Presentation</vt:lpstr>
      <vt:lpstr>CONCLUSION </vt:lpstr>
      <vt:lpstr>CONCLUSION </vt:lpstr>
      <vt:lpstr>PowerPoint Presentation</vt:lpstr>
      <vt:lpstr>PowerPoint Presentation</vt:lpstr>
      <vt:lpstr> 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GreatMark Ibigbami</cp:lastModifiedBy>
  <cp:revision>133</cp:revision>
  <cp:lastPrinted>2026-04-12T18:47:54Z</cp:lastPrinted>
  <dcterms:created xsi:type="dcterms:W3CDTF">2026-04-08T11:23:48Z</dcterms:created>
  <dcterms:modified xsi:type="dcterms:W3CDTF">2026-07-19T11:25:14Z</dcterms:modified>
</cp:coreProperties>
</file>